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44"/>
  </p:notesMasterIdLst>
  <p:handoutMasterIdLst>
    <p:handoutMasterId r:id="rId45"/>
  </p:handoutMasterIdLst>
  <p:sldIdLst>
    <p:sldId id="564" r:id="rId3"/>
    <p:sldId id="635" r:id="rId4"/>
    <p:sldId id="645" r:id="rId5"/>
    <p:sldId id="636" r:id="rId6"/>
    <p:sldId id="566" r:id="rId7"/>
    <p:sldId id="569" r:id="rId8"/>
    <p:sldId id="467" r:id="rId9"/>
    <p:sldId id="441" r:id="rId10"/>
    <p:sldId id="619" r:id="rId11"/>
    <p:sldId id="439" r:id="rId12"/>
    <p:sldId id="612" r:id="rId13"/>
    <p:sldId id="571" r:id="rId14"/>
    <p:sldId id="615" r:id="rId15"/>
    <p:sldId id="616" r:id="rId16"/>
    <p:sldId id="572" r:id="rId17"/>
    <p:sldId id="647" r:id="rId18"/>
    <p:sldId id="620" r:id="rId19"/>
    <p:sldId id="573" r:id="rId20"/>
    <p:sldId id="413" r:id="rId21"/>
    <p:sldId id="414" r:id="rId22"/>
    <p:sldId id="575" r:id="rId23"/>
    <p:sldId id="631" r:id="rId24"/>
    <p:sldId id="632" r:id="rId25"/>
    <p:sldId id="633" r:id="rId26"/>
    <p:sldId id="637" r:id="rId27"/>
    <p:sldId id="576" r:id="rId28"/>
    <p:sldId id="618" r:id="rId29"/>
    <p:sldId id="458" r:id="rId30"/>
    <p:sldId id="459" r:id="rId31"/>
    <p:sldId id="460" r:id="rId32"/>
    <p:sldId id="449" r:id="rId33"/>
    <p:sldId id="451" r:id="rId34"/>
    <p:sldId id="621" r:id="rId35"/>
    <p:sldId id="626" r:id="rId36"/>
    <p:sldId id="640" r:id="rId37"/>
    <p:sldId id="641" r:id="rId38"/>
    <p:sldId id="642" r:id="rId39"/>
    <p:sldId id="643" r:id="rId40"/>
    <p:sldId id="644" r:id="rId41"/>
    <p:sldId id="646" r:id="rId42"/>
    <p:sldId id="634" r:id="rId43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Garamond" pitchFamily="18" charset="0"/>
        <a:ea typeface="+mn-ea"/>
        <a:cs typeface="Times New Roman" pitchFamily="18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Garamond" pitchFamily="18" charset="0"/>
        <a:ea typeface="+mn-ea"/>
        <a:cs typeface="Times New Roman" pitchFamily="18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Garamond" pitchFamily="18" charset="0"/>
        <a:ea typeface="+mn-ea"/>
        <a:cs typeface="Times New Roman" pitchFamily="18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Garamond" pitchFamily="18" charset="0"/>
        <a:ea typeface="+mn-ea"/>
        <a:cs typeface="Times New Roman" pitchFamily="18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Garamond" pitchFamily="18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Garamond" pitchFamily="18" charset="0"/>
        <a:ea typeface="+mn-ea"/>
        <a:cs typeface="Times New Roman" pitchFamily="18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Garamond" pitchFamily="18" charset="0"/>
        <a:ea typeface="+mn-ea"/>
        <a:cs typeface="Times New Roman" pitchFamily="18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Garamond" pitchFamily="18" charset="0"/>
        <a:ea typeface="+mn-ea"/>
        <a:cs typeface="Times New Roman" pitchFamily="18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Garamond" pitchFamily="18" charset="0"/>
        <a:ea typeface="+mn-ea"/>
        <a:cs typeface="Times New Roman" pitchFamily="18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295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66FF"/>
    <a:srgbClr val="008000"/>
    <a:srgbClr val="006600"/>
    <a:srgbClr val="0033CC"/>
    <a:srgbClr val="FF0000"/>
    <a:srgbClr val="CCFFCC"/>
    <a:srgbClr val="A50021"/>
    <a:srgbClr val="660033"/>
    <a:srgbClr val="66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812" autoAdjust="0"/>
    <p:restoredTop sz="87408" autoAdjust="0"/>
  </p:normalViewPr>
  <p:slideViewPr>
    <p:cSldViewPr snapToGrid="0" showGuides="1">
      <p:cViewPr varScale="1">
        <p:scale>
          <a:sx n="101" d="100"/>
          <a:sy n="101" d="100"/>
        </p:scale>
        <p:origin x="1536" y="96"/>
      </p:cViewPr>
      <p:guideLst>
        <p:guide orient="horz" pos="2161"/>
        <p:guide pos="29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2796"/>
    </p:cViewPr>
  </p:sorterViewPr>
  <p:notesViewPr>
    <p:cSldViewPr snapToGrid="0">
      <p:cViewPr varScale="1">
        <p:scale>
          <a:sx n="84" d="100"/>
          <a:sy n="84" d="100"/>
        </p:scale>
        <p:origin x="293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wmf"/><Relationship Id="rId2" Type="http://schemas.openxmlformats.org/officeDocument/2006/relationships/image" Target="../media/image35.wmf"/><Relationship Id="rId1" Type="http://schemas.openxmlformats.org/officeDocument/2006/relationships/image" Target="../media/image34.wmf"/><Relationship Id="rId6" Type="http://schemas.openxmlformats.org/officeDocument/2006/relationships/image" Target="../media/image39.wmf"/><Relationship Id="rId5" Type="http://schemas.openxmlformats.org/officeDocument/2006/relationships/image" Target="../media/image38.wmf"/><Relationship Id="rId4" Type="http://schemas.openxmlformats.org/officeDocument/2006/relationships/image" Target="../media/image37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1.wmf"/><Relationship Id="rId1" Type="http://schemas.openxmlformats.org/officeDocument/2006/relationships/image" Target="../media/image40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image" Target="../media/image43.wmf"/><Relationship Id="rId1" Type="http://schemas.openxmlformats.org/officeDocument/2006/relationships/image" Target="../media/image42.wmf"/><Relationship Id="rId4" Type="http://schemas.openxmlformats.org/officeDocument/2006/relationships/image" Target="../media/image45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1925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3038475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5" y="8831263"/>
            <a:ext cx="3038475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pPr>
              <a:defRPr/>
            </a:pPr>
            <a:fld id="{46D8321B-B1F8-47E2-9D75-5A7D0DBE14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3888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gif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10.png>
</file>

<file path=ppt/media/image22.png>
</file>

<file path=ppt/media/image220.png>
</file>

<file path=ppt/media/image23.jpeg>
</file>

<file path=ppt/media/image230.png>
</file>

<file path=ppt/media/image24.png>
</file>

<file path=ppt/media/image240.png>
</file>

<file path=ppt/media/image25.png>
</file>

<file path=ppt/media/image250.png>
</file>

<file path=ppt/media/image26.jpeg>
</file>

<file path=ppt/media/image260.png>
</file>

<file path=ppt/media/image27.jpeg>
</file>

<file path=ppt/media/image270.png>
</file>

<file path=ppt/media/image28.jpeg>
</file>

<file path=ppt/media/image280.png>
</file>

<file path=ppt/media/image29.jpeg>
</file>

<file path=ppt/media/image290.png>
</file>

<file path=ppt/media/image3.png>
</file>

<file path=ppt/media/image30.jpeg>
</file>

<file path=ppt/media/image300.png>
</file>

<file path=ppt/media/image31.png>
</file>

<file path=ppt/media/image310.png>
</file>

<file path=ppt/media/image32.png>
</file>

<file path=ppt/media/image320.png>
</file>

<file path=ppt/media/image33.png>
</file>

<file path=ppt/media/image330.png>
</file>

<file path=ppt/media/image34.wmf>
</file>

<file path=ppt/media/image340.png>
</file>

<file path=ppt/media/image35.wmf>
</file>

<file path=ppt/media/image350.png>
</file>

<file path=ppt/media/image36.wmf>
</file>

<file path=ppt/media/image360.png>
</file>

<file path=ppt/media/image37.png>
</file>

<file path=ppt/media/image37.wmf>
</file>

<file path=ppt/media/image38.png>
</file>

<file path=ppt/media/image38.wmf>
</file>

<file path=ppt/media/image39.wmf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png>
</file>

<file path=ppt/media/image47.png>
</file>

<file path=ppt/media/image470.png>
</file>

<file path=ppt/media/image48.png>
</file>

<file path=ppt/media/image49.jpeg>
</file>

<file path=ppt/media/image5.png>
</file>

<file path=ppt/media/image50.png>
</file>

<file path=ppt/media/image51.png>
</file>

<file path=ppt/media/image52.gif>
</file>

<file path=ppt/media/image52.png>
</file>

<file path=ppt/media/image520.png>
</file>

<file path=ppt/media/image53.png>
</file>

<file path=ppt/media/image530.png>
</file>

<file path=ppt/media/image54.jpeg>
</file>

<file path=ppt/media/image55.png>
</file>

<file path=ppt/media/image56.png>
</file>

<file path=ppt/media/image57.png>
</file>

<file path=ppt/media/image58.jpeg>
</file>

<file path=ppt/media/image59.png>
</file>

<file path=ppt/media/image6.png>
</file>

<file path=ppt/media/image60.png>
</file>

<file path=ppt/media/image61.jpeg>
</file>

<file path=ppt/media/image62.png>
</file>

<file path=ppt/media/image63.png>
</file>

<file path=ppt/media/image64.png>
</file>

<file path=ppt/media/image65.wmf>
</file>

<file path=ppt/media/image66.jpeg>
</file>

<file path=ppt/media/image67.png>
</file>

<file path=ppt/media/image68.jpeg>
</file>

<file path=ppt/media/image69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6C7C08-D46C-4550-8D8F-27E1E0F58F4A}" type="datetimeFigureOut">
              <a:rPr lang="en-US" smtClean="0"/>
              <a:pPr/>
              <a:t>1/23/2018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362E68-66C4-4B01-8D1F-712CF75BFD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652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F42E5D3-627C-4511-B3F4-264A77E3CF6D}" type="slidenum">
              <a:rPr lang="en-US"/>
              <a:pPr/>
              <a:t>1</a:t>
            </a:fld>
            <a:endParaRPr lang="en-US"/>
          </a:p>
        </p:txBody>
      </p:sp>
      <p:sp>
        <p:nvSpPr>
          <p:cNvPr id="6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709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5" name="Line 29"/>
          <p:cNvSpPr>
            <a:spLocks noChangeShapeType="1"/>
          </p:cNvSpPr>
          <p:nvPr userDrawn="1"/>
        </p:nvSpPr>
        <p:spPr bwMode="auto">
          <a:xfrm>
            <a:off x="838200" y="457200"/>
            <a:ext cx="0" cy="60960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4126" name="Line 30"/>
          <p:cNvSpPr>
            <a:spLocks noChangeShapeType="1"/>
          </p:cNvSpPr>
          <p:nvPr userDrawn="1"/>
        </p:nvSpPr>
        <p:spPr bwMode="auto">
          <a:xfrm>
            <a:off x="838200" y="6553200"/>
            <a:ext cx="79248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4127" name="Line 31"/>
          <p:cNvSpPr>
            <a:spLocks noChangeShapeType="1"/>
          </p:cNvSpPr>
          <p:nvPr userDrawn="1"/>
        </p:nvSpPr>
        <p:spPr bwMode="auto">
          <a:xfrm flipV="1">
            <a:off x="8763000" y="5791200"/>
            <a:ext cx="0" cy="7620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4128" name="Line 32"/>
          <p:cNvSpPr>
            <a:spLocks noChangeShapeType="1"/>
          </p:cNvSpPr>
          <p:nvPr userDrawn="1"/>
        </p:nvSpPr>
        <p:spPr bwMode="auto">
          <a:xfrm flipH="1">
            <a:off x="6477000" y="5791200"/>
            <a:ext cx="2286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4131" name="Line 35"/>
          <p:cNvSpPr>
            <a:spLocks noChangeShapeType="1"/>
          </p:cNvSpPr>
          <p:nvPr userDrawn="1"/>
        </p:nvSpPr>
        <p:spPr bwMode="auto">
          <a:xfrm>
            <a:off x="838200" y="457200"/>
            <a:ext cx="12954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EDA7D03F-0D9F-4D6E-A9DA-DA22B08C88FB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048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5D488692-0FB6-433E-9CFB-08D03A34DD8A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5" name="Line 29"/>
          <p:cNvSpPr>
            <a:spLocks noChangeShapeType="1"/>
          </p:cNvSpPr>
          <p:nvPr userDrawn="1"/>
        </p:nvSpPr>
        <p:spPr bwMode="auto">
          <a:xfrm>
            <a:off x="838200" y="457200"/>
            <a:ext cx="0" cy="60960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4126" name="Line 30"/>
          <p:cNvSpPr>
            <a:spLocks noChangeShapeType="1"/>
          </p:cNvSpPr>
          <p:nvPr userDrawn="1"/>
        </p:nvSpPr>
        <p:spPr bwMode="auto">
          <a:xfrm>
            <a:off x="838200" y="6553200"/>
            <a:ext cx="79248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4127" name="Line 31"/>
          <p:cNvSpPr>
            <a:spLocks noChangeShapeType="1"/>
          </p:cNvSpPr>
          <p:nvPr userDrawn="1"/>
        </p:nvSpPr>
        <p:spPr bwMode="auto">
          <a:xfrm flipV="1">
            <a:off x="8763000" y="5791200"/>
            <a:ext cx="0" cy="7620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4128" name="Line 32"/>
          <p:cNvSpPr>
            <a:spLocks noChangeShapeType="1"/>
          </p:cNvSpPr>
          <p:nvPr userDrawn="1"/>
        </p:nvSpPr>
        <p:spPr bwMode="auto">
          <a:xfrm flipH="1">
            <a:off x="6477000" y="5791200"/>
            <a:ext cx="2286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4131" name="Line 35"/>
          <p:cNvSpPr>
            <a:spLocks noChangeShapeType="1"/>
          </p:cNvSpPr>
          <p:nvPr userDrawn="1"/>
        </p:nvSpPr>
        <p:spPr bwMode="auto">
          <a:xfrm>
            <a:off x="838200" y="457200"/>
            <a:ext cx="12954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87468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838200"/>
          </a:xfrm>
        </p:spPr>
        <p:txBody>
          <a:bodyPr/>
          <a:lstStyle>
            <a:lvl1pPr algn="ctr">
              <a:defRPr sz="4000" b="1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44196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21794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42551609-7012-4524-8F91-CAEC89A8DA26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43961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76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76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EC38EB37-9F67-488F-AFCB-318363D4DA79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0589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325EC937-4EEB-42FF-9745-F8ECC712C67B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94895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26E09F27-08E5-47E1-9081-CDEF6FA99715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93471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CC251E47-B223-48F4-A299-CE4A766087D6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44825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5BB27830-E813-4D5B-BECC-EB4E76333BEB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5808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838200"/>
          </a:xfrm>
        </p:spPr>
        <p:txBody>
          <a:bodyPr/>
          <a:lstStyle>
            <a:lvl1pPr algn="ctr"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4419600"/>
          </a:xfrm>
        </p:spPr>
        <p:txBody>
          <a:bodyPr/>
          <a:lstStyle>
            <a:lvl1pPr marL="457200" indent="-457200">
              <a:buClrTx/>
              <a:buFont typeface="Arial" panose="020B0604020202020204" pitchFamily="34" charset="0"/>
              <a:buChar char="•"/>
              <a:defRPr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8950E5CE-EF1E-495C-8D34-E9307ADFFB20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6928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EDA7D03F-0D9F-4D6E-A9DA-DA22B08C88FB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3486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048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5D488692-0FB6-433E-9CFB-08D03A34DD8A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9063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42551609-7012-4524-8F91-CAEC89A8DA26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76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76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EC38EB37-9F67-488F-AFCB-318363D4DA79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325EC937-4EEB-42FF-9745-F8ECC712C67B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26E09F27-08E5-47E1-9081-CDEF6FA99715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229600" y="6561666"/>
            <a:ext cx="914400" cy="296333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00B050"/>
                </a:solidFill>
              </a:defRPr>
            </a:lvl1pPr>
          </a:lstStyle>
          <a:p>
            <a:pPr eaLnBrk="0" hangingPunct="0"/>
            <a:fld id="{CC251E47-B223-48F4-A299-CE4A766087D6}" type="slidenum">
              <a:rPr lang="en-US" smtClean="0">
                <a:latin typeface="Arial" charset="0"/>
                <a:cs typeface="+mn-cs"/>
              </a:rPr>
              <a:pPr eaLnBrk="0" hangingPunct="0"/>
              <a:t>‹#›</a:t>
            </a:fld>
            <a:endParaRPr lang="en-US" dirty="0">
              <a:latin typeface="Arial" charset="0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5BB27830-E813-4D5B-BECC-EB4E76333BEB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hangingPunct="0"/>
            <a:fld id="{8950E5CE-EF1E-495C-8D34-E9307ADFFB20}" type="slidenum">
              <a:rPr lang="en-US">
                <a:solidFill>
                  <a:srgbClr val="000000"/>
                </a:solidFill>
                <a:latin typeface="Arial" charset="0"/>
                <a:cs typeface="+mn-cs"/>
              </a:rPr>
              <a:pPr eaLnBrk="0" hangingPunct="0"/>
              <a:t>‹#›</a:t>
            </a:fld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6764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42" name="Line 18"/>
          <p:cNvSpPr>
            <a:spLocks noChangeShapeType="1"/>
          </p:cNvSpPr>
          <p:nvPr userDrawn="1"/>
        </p:nvSpPr>
        <p:spPr bwMode="auto">
          <a:xfrm>
            <a:off x="152400" y="6629400"/>
            <a:ext cx="5334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1043" name="Line 19"/>
          <p:cNvSpPr>
            <a:spLocks noChangeShapeType="1"/>
          </p:cNvSpPr>
          <p:nvPr userDrawn="1"/>
        </p:nvSpPr>
        <p:spPr bwMode="auto">
          <a:xfrm flipV="1">
            <a:off x="152400" y="6400800"/>
            <a:ext cx="0" cy="2286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1044" name="Line 20"/>
          <p:cNvSpPr>
            <a:spLocks noChangeShapeType="1"/>
          </p:cNvSpPr>
          <p:nvPr userDrawn="1"/>
        </p:nvSpPr>
        <p:spPr bwMode="auto">
          <a:xfrm>
            <a:off x="152400" y="6400800"/>
            <a:ext cx="2286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9pPr>
    </p:titleStyle>
    <p:bodyStyle>
      <a:lvl1pPr marL="0" indent="0" algn="l" rtl="0" fontAlgn="base">
        <a:spcBef>
          <a:spcPct val="20000"/>
        </a:spcBef>
        <a:spcAft>
          <a:spcPct val="0"/>
        </a:spcAft>
        <a:buClr>
          <a:srgbClr val="691638"/>
        </a:buClr>
        <a:buNone/>
        <a:defRPr sz="28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DC5A21"/>
        </a:buClr>
        <a:buFont typeface="Times" pitchFamily="18" charset="0"/>
        <a:buChar char="•"/>
        <a:defRPr sz="2400">
          <a:solidFill>
            <a:schemeClr val="tx2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87ADB0"/>
        </a:buClr>
        <a:buChar char="•"/>
        <a:defRPr sz="2000">
          <a:solidFill>
            <a:schemeClr val="tx2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>
          <a:solidFill>
            <a:schemeClr val="tx2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2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6764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42" name="Line 18"/>
          <p:cNvSpPr>
            <a:spLocks noChangeShapeType="1"/>
          </p:cNvSpPr>
          <p:nvPr userDrawn="1"/>
        </p:nvSpPr>
        <p:spPr bwMode="auto">
          <a:xfrm>
            <a:off x="152400" y="6629400"/>
            <a:ext cx="5334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1043" name="Line 19"/>
          <p:cNvSpPr>
            <a:spLocks noChangeShapeType="1"/>
          </p:cNvSpPr>
          <p:nvPr userDrawn="1"/>
        </p:nvSpPr>
        <p:spPr bwMode="auto">
          <a:xfrm flipV="1">
            <a:off x="152400" y="6400800"/>
            <a:ext cx="0" cy="2286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  <p:sp>
        <p:nvSpPr>
          <p:cNvPr id="1044" name="Line 20"/>
          <p:cNvSpPr>
            <a:spLocks noChangeShapeType="1"/>
          </p:cNvSpPr>
          <p:nvPr userDrawn="1"/>
        </p:nvSpPr>
        <p:spPr bwMode="auto">
          <a:xfrm>
            <a:off x="152400" y="6400800"/>
            <a:ext cx="2286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/>
            <a:endParaRPr lang="en-US">
              <a:solidFill>
                <a:srgbClr val="000000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529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9pPr>
    </p:titleStyle>
    <p:bodyStyle>
      <a:lvl1pPr marL="0" indent="0" algn="l" rtl="0" fontAlgn="base">
        <a:spcBef>
          <a:spcPct val="20000"/>
        </a:spcBef>
        <a:spcAft>
          <a:spcPct val="0"/>
        </a:spcAft>
        <a:buClr>
          <a:srgbClr val="691638"/>
        </a:buClr>
        <a:buNone/>
        <a:defRPr sz="28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DC5A21"/>
        </a:buClr>
        <a:buFont typeface="Times" pitchFamily="18" charset="0"/>
        <a:buChar char="•"/>
        <a:defRPr sz="2400">
          <a:solidFill>
            <a:schemeClr val="tx2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87ADB0"/>
        </a:buClr>
        <a:buChar char="•"/>
        <a:defRPr sz="2000">
          <a:solidFill>
            <a:schemeClr val="tx2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>
          <a:solidFill>
            <a:schemeClr val="tx2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2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png"/><Relationship Id="rId3" Type="http://schemas.openxmlformats.org/officeDocument/2006/relationships/image" Target="../media/image220.png"/><Relationship Id="rId7" Type="http://schemas.openxmlformats.org/officeDocument/2006/relationships/image" Target="../media/image260.png"/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0.png"/><Relationship Id="rId11" Type="http://schemas.openxmlformats.org/officeDocument/2006/relationships/image" Target="../media/image300.png"/><Relationship Id="rId5" Type="http://schemas.openxmlformats.org/officeDocument/2006/relationships/image" Target="../media/image240.png"/><Relationship Id="rId10" Type="http://schemas.openxmlformats.org/officeDocument/2006/relationships/image" Target="../media/image290.png"/><Relationship Id="rId4" Type="http://schemas.openxmlformats.org/officeDocument/2006/relationships/image" Target="../media/image230.png"/><Relationship Id="rId9" Type="http://schemas.openxmlformats.org/officeDocument/2006/relationships/image" Target="../media/image28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0.png"/><Relationship Id="rId7" Type="http://schemas.openxmlformats.org/officeDocument/2006/relationships/image" Target="../media/image360.png"/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0.png"/><Relationship Id="rId5" Type="http://schemas.openxmlformats.org/officeDocument/2006/relationships/image" Target="../media/image340.png"/><Relationship Id="rId4" Type="http://schemas.openxmlformats.org/officeDocument/2006/relationships/image" Target="../media/image330.png"/><Relationship Id="rId9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wmf"/><Relationship Id="rId13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38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5.w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37.wmf"/><Relationship Id="rId4" Type="http://schemas.openxmlformats.org/officeDocument/2006/relationships/image" Target="../media/image34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39.w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1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40.w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oleObject" Target="../embeddings/oleObject9.bin"/><Relationship Id="rId7" Type="http://schemas.openxmlformats.org/officeDocument/2006/relationships/image" Target="../media/image43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10.bin"/><Relationship Id="rId11" Type="http://schemas.openxmlformats.org/officeDocument/2006/relationships/image" Target="../media/image45.wmf"/><Relationship Id="rId5" Type="http://schemas.openxmlformats.org/officeDocument/2006/relationships/image" Target="../media/image46.png"/><Relationship Id="rId10" Type="http://schemas.openxmlformats.org/officeDocument/2006/relationships/oleObject" Target="../embeddings/oleObject12.bin"/><Relationship Id="rId4" Type="http://schemas.openxmlformats.org/officeDocument/2006/relationships/image" Target="../media/image42.wmf"/><Relationship Id="rId9" Type="http://schemas.openxmlformats.org/officeDocument/2006/relationships/image" Target="../media/image44.w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0.png"/><Relationship Id="rId2" Type="http://schemas.openxmlformats.org/officeDocument/2006/relationships/image" Target="../media/image5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gif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64.png"/><Relationship Id="rId5" Type="http://schemas.openxmlformats.org/officeDocument/2006/relationships/image" Target="../media/image65.wmf"/><Relationship Id="rId4" Type="http://schemas.openxmlformats.org/officeDocument/2006/relationships/oleObject" Target="../embeddings/oleObject13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haretechnote.com/html/Handbook_EngMath_Chaos_LogisticEq.html" TargetMode="External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trong.io/blog/deep-neural-networks-go-to-the-movie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hefreedictionary.com/mathematical+functio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549" y="55626"/>
            <a:ext cx="1682262" cy="1600200"/>
          </a:xfrm>
          <a:prstGeom prst="rect">
            <a:avLst/>
          </a:prstGeom>
        </p:spPr>
      </p:pic>
      <p:pic>
        <p:nvPicPr>
          <p:cNvPr id="8194" name="Picture 2" descr="lgplogo2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8" y="62177"/>
            <a:ext cx="6707205" cy="1274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96962"/>
            <a:ext cx="9144000" cy="1961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Rectangle 5"/>
          <p:cNvSpPr txBox="1">
            <a:spLocks noChangeArrowheads="1"/>
          </p:cNvSpPr>
          <p:nvPr/>
        </p:nvSpPr>
        <p:spPr bwMode="auto">
          <a:xfrm>
            <a:off x="0" y="1722874"/>
            <a:ext cx="9144000" cy="339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>
                <a:solidFill>
                  <a:schemeClr val="tx1"/>
                </a:solidFill>
              </a:rPr>
              <a:t>38655 </a:t>
            </a:r>
            <a:r>
              <a:rPr lang="en-US" sz="2400" dirty="0" smtClean="0">
                <a:solidFill>
                  <a:schemeClr val="tx1"/>
                </a:solidFill>
              </a:rPr>
              <a:t>BMED-2300-02</a:t>
            </a:r>
          </a:p>
          <a:p>
            <a:pPr algn="ctr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4800" b="1" dirty="0" smtClean="0">
                <a:solidFill>
                  <a:schemeClr val="tx1"/>
                </a:solidFill>
              </a:rPr>
              <a:t>Lecture 3: System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Ge Wang, PhD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Biomedical </a:t>
            </a:r>
            <a:r>
              <a:rPr lang="en-US" sz="2400" dirty="0">
                <a:solidFill>
                  <a:schemeClr val="tx1"/>
                </a:solidFill>
              </a:rPr>
              <a:t>Imaging </a:t>
            </a:r>
            <a:r>
              <a:rPr lang="en-US" sz="2400" dirty="0" smtClean="0">
                <a:solidFill>
                  <a:schemeClr val="tx1"/>
                </a:solidFill>
              </a:rPr>
              <a:t>Center</a:t>
            </a:r>
            <a:endParaRPr lang="en-US" sz="2400" dirty="0">
              <a:solidFill>
                <a:schemeClr val="tx1"/>
              </a:solidFill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CBIS/BME</a:t>
            </a:r>
            <a:r>
              <a:rPr lang="en-US" sz="2400" dirty="0">
                <a:solidFill>
                  <a:schemeClr val="tx1"/>
                </a:solidFill>
              </a:rPr>
              <a:t>, </a:t>
            </a:r>
            <a:r>
              <a:rPr lang="en-US" sz="2400" dirty="0" smtClean="0">
                <a:solidFill>
                  <a:schemeClr val="tx1"/>
                </a:solidFill>
              </a:rPr>
              <a:t>RPI</a:t>
            </a:r>
            <a:endParaRPr lang="en-US" sz="2400" dirty="0">
              <a:solidFill>
                <a:schemeClr val="tx1"/>
              </a:solidFill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wangg6@rpi.edu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endParaRPr lang="en-US" sz="2400" dirty="0" smtClean="0">
              <a:solidFill>
                <a:schemeClr val="tx1"/>
              </a:solidFill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January 23, 2018</a:t>
            </a:r>
            <a:endParaRPr lang="en-US" sz="2400" dirty="0">
              <a:solidFill>
                <a:schemeClr val="tx1"/>
              </a:solidFill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 smtClean="0">
              <a:solidFill>
                <a:schemeClr val="tx1"/>
              </a:solidFill>
            </a:endParaRPr>
          </a:p>
          <a:p>
            <a: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 smtClean="0">
              <a:solidFill>
                <a:schemeClr val="tx1"/>
              </a:solidFill>
            </a:endParaRPr>
          </a:p>
          <a:p>
            <a: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 smtClean="0">
              <a:solidFill>
                <a:schemeClr val="tx1"/>
              </a:solidFill>
            </a:endParaRPr>
          </a:p>
        </p:txBody>
      </p:sp>
      <p:pic>
        <p:nvPicPr>
          <p:cNvPr id="36876" name="Picture 12" descr="http://www.magic-emoji.com/emoji/images/83_emoji_iphone_black_diamond_sui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96" y="2578668"/>
            <a:ext cx="2046695" cy="2046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868" name="Picture 4" descr="http://www.wpclipart.com/blanks/buttons/round/button_round_green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6769" y="2856538"/>
            <a:ext cx="1490954" cy="1490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5"/>
          <p:cNvSpPr txBox="1">
            <a:spLocks noChangeArrowheads="1"/>
          </p:cNvSpPr>
          <p:nvPr/>
        </p:nvSpPr>
        <p:spPr bwMode="auto">
          <a:xfrm>
            <a:off x="1683744" y="4095553"/>
            <a:ext cx="1507131" cy="691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b="1" dirty="0" smtClean="0">
                <a:solidFill>
                  <a:srgbClr val="FF0000"/>
                </a:solidFill>
              </a:rPr>
              <a:t>Key to Master</a:t>
            </a:r>
          </a:p>
        </p:txBody>
      </p:sp>
      <p:sp>
        <p:nvSpPr>
          <p:cNvPr id="9" name="Rectangle 5"/>
          <p:cNvSpPr txBox="1">
            <a:spLocks noChangeArrowheads="1"/>
          </p:cNvSpPr>
          <p:nvPr/>
        </p:nvSpPr>
        <p:spPr bwMode="auto">
          <a:xfrm>
            <a:off x="7645706" y="4103763"/>
            <a:ext cx="1444105" cy="518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b="1" dirty="0" smtClean="0">
                <a:solidFill>
                  <a:srgbClr val="00B050"/>
                </a:solidFill>
              </a:rPr>
              <a:t>Nice to Know</a:t>
            </a:r>
          </a:p>
        </p:txBody>
      </p:sp>
    </p:spTree>
    <p:extLst>
      <p:ext uri="{BB962C8B-B14F-4D97-AF65-F5344CB8AC3E}">
        <p14:creationId xmlns:p14="http://schemas.microsoft.com/office/powerpoint/2010/main" val="72002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System</a:t>
            </a:r>
            <a:endParaRPr lang="en-US" sz="4000" dirty="0"/>
          </a:p>
        </p:txBody>
      </p:sp>
      <p:sp>
        <p:nvSpPr>
          <p:cNvPr id="3" name="Cube 2"/>
          <p:cNvSpPr/>
          <p:nvPr/>
        </p:nvSpPr>
        <p:spPr bwMode="auto">
          <a:xfrm>
            <a:off x="3083857" y="2097733"/>
            <a:ext cx="2886635" cy="2241177"/>
          </a:xfrm>
          <a:prstGeom prst="cub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4" name="Right Arrow 3"/>
          <p:cNvSpPr/>
          <p:nvPr/>
        </p:nvSpPr>
        <p:spPr bwMode="auto">
          <a:xfrm>
            <a:off x="1111623" y="2781289"/>
            <a:ext cx="1604683" cy="995083"/>
          </a:xfrm>
          <a:prstGeom prst="right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7" name="Right Arrow 6"/>
          <p:cNvSpPr/>
          <p:nvPr/>
        </p:nvSpPr>
        <p:spPr bwMode="auto">
          <a:xfrm>
            <a:off x="6320118" y="2781289"/>
            <a:ext cx="1604683" cy="995083"/>
          </a:xfrm>
          <a:prstGeom prst="rightArrow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1111623" y="1976709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FF0000"/>
                </a:solidFill>
              </a:rPr>
              <a:t>Input v</a:t>
            </a:r>
            <a:endParaRPr lang="en-US" sz="2800" kern="0" dirty="0">
              <a:solidFill>
                <a:srgbClr val="FF0000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6320118" y="1976709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B050"/>
                </a:solidFill>
              </a:rPr>
              <a:t>Output w</a:t>
            </a:r>
            <a:endParaRPr lang="en-US" sz="2800" kern="0" dirty="0">
              <a:solidFill>
                <a:srgbClr val="00B050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 bwMode="auto">
          <a:xfrm>
            <a:off x="3256915" y="3065610"/>
            <a:ext cx="2148796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00FF"/>
                </a:solidFill>
              </a:rPr>
              <a:t>System</a:t>
            </a:r>
          </a:p>
          <a:p>
            <a:pPr algn="l"/>
            <a:r>
              <a:rPr lang="en-US" sz="2800" kern="0" dirty="0" smtClean="0">
                <a:solidFill>
                  <a:srgbClr val="0000FF"/>
                </a:solidFill>
              </a:rPr>
              <a:t>Operator </a:t>
            </a:r>
            <a:r>
              <a:rPr lang="en-US" sz="2800" i="1" kern="0" dirty="0" smtClean="0">
                <a:solidFill>
                  <a:srgbClr val="0000FF"/>
                </a:solidFill>
              </a:rPr>
              <a:t>L</a:t>
            </a:r>
            <a:endParaRPr lang="en-US" sz="2800" i="1" kern="0" dirty="0">
              <a:solidFill>
                <a:srgbClr val="0000FF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6915" y="4829447"/>
            <a:ext cx="2066925" cy="149542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8" name="Rectangle 7"/>
          <p:cNvSpPr/>
          <p:nvPr/>
        </p:nvSpPr>
        <p:spPr bwMode="auto">
          <a:xfrm>
            <a:off x="4876186" y="5842522"/>
            <a:ext cx="233082" cy="46616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pic>
        <p:nvPicPr>
          <p:cNvPr id="13" name="Picture 12" descr="http://www.magic-emoji.com/emoji/images/83_emoji_iphone_black_diamond_sui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23580" y="4338910"/>
            <a:ext cx="2476500" cy="247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373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808" y="4295774"/>
            <a:ext cx="3421191" cy="25658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Measurement System</a:t>
            </a:r>
            <a:endParaRPr lang="en-US" dirty="0"/>
          </a:p>
        </p:txBody>
      </p:sp>
      <p:sp>
        <p:nvSpPr>
          <p:cNvPr id="4" name="Cube 3"/>
          <p:cNvSpPr/>
          <p:nvPr/>
        </p:nvSpPr>
        <p:spPr bwMode="auto">
          <a:xfrm>
            <a:off x="2258233" y="1555851"/>
            <a:ext cx="2886635" cy="2241177"/>
          </a:xfrm>
          <a:prstGeom prst="cub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5" name="Right Arrow 4"/>
          <p:cNvSpPr/>
          <p:nvPr/>
        </p:nvSpPr>
        <p:spPr bwMode="auto">
          <a:xfrm>
            <a:off x="285999" y="1831032"/>
            <a:ext cx="1604683" cy="995083"/>
          </a:xfrm>
          <a:prstGeom prst="right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6" name="Right Arrow 5"/>
          <p:cNvSpPr/>
          <p:nvPr/>
        </p:nvSpPr>
        <p:spPr bwMode="auto">
          <a:xfrm>
            <a:off x="5494494" y="2239407"/>
            <a:ext cx="1604683" cy="995083"/>
          </a:xfrm>
          <a:prstGeom prst="rightArrow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643712" y="2317848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00FF"/>
                </a:solidFill>
              </a:rPr>
              <a:t>System</a:t>
            </a:r>
            <a:endParaRPr lang="en-US" sz="2800" kern="0" dirty="0">
              <a:solidFill>
                <a:srgbClr val="0000FF"/>
              </a:solidFill>
            </a:endParaRPr>
          </a:p>
        </p:txBody>
      </p:sp>
      <p:sp>
        <p:nvSpPr>
          <p:cNvPr id="9" name="Right Arrow 8"/>
          <p:cNvSpPr/>
          <p:nvPr/>
        </p:nvSpPr>
        <p:spPr bwMode="auto">
          <a:xfrm>
            <a:off x="285998" y="2813786"/>
            <a:ext cx="1604683" cy="995083"/>
          </a:xfrm>
          <a:prstGeom prst="rightArrow">
            <a:avLst/>
          </a:prstGeom>
          <a:solidFill>
            <a:srgbClr val="FF66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285999" y="1205759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FF0000"/>
                </a:solidFill>
              </a:rPr>
              <a:t>Variable</a:t>
            </a:r>
            <a:endParaRPr lang="en-US" sz="2800" kern="0" dirty="0">
              <a:solidFill>
                <a:srgbClr val="FF0000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 bwMode="auto">
          <a:xfrm>
            <a:off x="285999" y="3666547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FF66FF"/>
                </a:solidFill>
              </a:rPr>
              <a:t>Reference</a:t>
            </a:r>
            <a:endParaRPr lang="en-US" sz="2800" kern="0" dirty="0">
              <a:solidFill>
                <a:srgbClr val="FF66FF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 bwMode="auto">
          <a:xfrm>
            <a:off x="5459071" y="3098891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B050"/>
                </a:solidFill>
              </a:rPr>
              <a:t>Signal</a:t>
            </a:r>
            <a:endParaRPr lang="en-US" sz="2800" kern="0" dirty="0">
              <a:solidFill>
                <a:srgbClr val="00B050"/>
              </a:solidFill>
            </a:endParaRPr>
          </a:p>
        </p:txBody>
      </p:sp>
      <p:sp>
        <p:nvSpPr>
          <p:cNvPr id="13" name="Right Arrow 12"/>
          <p:cNvSpPr/>
          <p:nvPr/>
        </p:nvSpPr>
        <p:spPr bwMode="auto">
          <a:xfrm rot="16200000">
            <a:off x="2735018" y="4271147"/>
            <a:ext cx="1604683" cy="995083"/>
          </a:xfrm>
          <a:prstGeom prst="rightArrow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14" name="Title 1"/>
          <p:cNvSpPr txBox="1">
            <a:spLocks/>
          </p:cNvSpPr>
          <p:nvPr/>
        </p:nvSpPr>
        <p:spPr bwMode="auto">
          <a:xfrm>
            <a:off x="3960224" y="4559025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FFC000"/>
                </a:solidFill>
              </a:rPr>
              <a:t>Modifier</a:t>
            </a:r>
            <a:endParaRPr lang="en-US" sz="2800" kern="0" dirty="0">
              <a:solidFill>
                <a:srgbClr val="FFC000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120" y="4649301"/>
            <a:ext cx="1658063" cy="2037772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 bwMode="auto">
          <a:xfrm>
            <a:off x="6001374" y="4333692"/>
            <a:ext cx="3095001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000" kern="0" dirty="0" smtClean="0">
                <a:solidFill>
                  <a:schemeClr val="bg1"/>
                </a:solidFill>
              </a:rPr>
              <a:t>You are measuring teaching quality</a:t>
            </a:r>
            <a:endParaRPr lang="en-US" sz="20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8169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839200" cy="859433"/>
          </a:xfrm>
        </p:spPr>
        <p:txBody>
          <a:bodyPr/>
          <a:lstStyle/>
          <a:p>
            <a:r>
              <a:rPr lang="en-US" sz="4000" dirty="0" smtClean="0"/>
              <a:t>Imaging System</a:t>
            </a:r>
            <a:endParaRPr lang="en-US" sz="4000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790" y="2775300"/>
            <a:ext cx="2446421" cy="21897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1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2" t="14583" r="5208" b="10069"/>
          <a:stretch>
            <a:fillRect/>
          </a:stretch>
        </p:blipFill>
        <p:spPr bwMode="auto">
          <a:xfrm>
            <a:off x="3257917" y="1569406"/>
            <a:ext cx="2449095" cy="2169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1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44" t="14410" r="18098" b="14757"/>
          <a:stretch>
            <a:fillRect/>
          </a:stretch>
        </p:blipFill>
        <p:spPr bwMode="auto">
          <a:xfrm>
            <a:off x="3258719" y="4066627"/>
            <a:ext cx="2458453" cy="2160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100" y="1567401"/>
            <a:ext cx="2427705" cy="2173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100" y="4066627"/>
            <a:ext cx="2438400" cy="2160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 Box 14"/>
          <p:cNvSpPr txBox="1">
            <a:spLocks noChangeArrowheads="1"/>
          </p:cNvSpPr>
          <p:nvPr/>
        </p:nvSpPr>
        <p:spPr bwMode="auto">
          <a:xfrm>
            <a:off x="1097538" y="4965047"/>
            <a:ext cx="74892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i="0" baseline="0" dirty="0" smtClean="0">
                <a:solidFill>
                  <a:srgbClr val="FF0000"/>
                </a:solidFill>
                <a:latin typeface="+mn-lt"/>
              </a:rPr>
              <a:t>Input</a:t>
            </a:r>
            <a:endParaRPr lang="en-US" sz="1800" b="1" i="0" baseline="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10" name="Line 15"/>
          <p:cNvSpPr>
            <a:spLocks noChangeShapeType="1"/>
          </p:cNvSpPr>
          <p:nvPr/>
        </p:nvSpPr>
        <p:spPr bwMode="auto">
          <a:xfrm flipV="1">
            <a:off x="2795056" y="2552653"/>
            <a:ext cx="381000" cy="203200"/>
          </a:xfrm>
          <a:prstGeom prst="line">
            <a:avLst/>
          </a:prstGeom>
          <a:noFill/>
          <a:ln w="63500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>
              <a:solidFill>
                <a:srgbClr val="0000FF"/>
              </a:solidFill>
              <a:latin typeface="+mn-lt"/>
            </a:endParaRPr>
          </a:p>
        </p:txBody>
      </p:sp>
      <p:sp>
        <p:nvSpPr>
          <p:cNvPr id="11" name="Line 16"/>
          <p:cNvSpPr>
            <a:spLocks noChangeShapeType="1"/>
          </p:cNvSpPr>
          <p:nvPr/>
        </p:nvSpPr>
        <p:spPr bwMode="auto">
          <a:xfrm>
            <a:off x="2795056" y="5045195"/>
            <a:ext cx="381000" cy="203200"/>
          </a:xfrm>
          <a:prstGeom prst="line">
            <a:avLst/>
          </a:prstGeom>
          <a:noFill/>
          <a:ln w="63500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>
              <a:solidFill>
                <a:srgbClr val="0000FF"/>
              </a:solidFill>
              <a:latin typeface="+mn-lt"/>
            </a:endParaRPr>
          </a:p>
        </p:txBody>
      </p:sp>
      <p:sp>
        <p:nvSpPr>
          <p:cNvPr id="12" name="Line 17"/>
          <p:cNvSpPr>
            <a:spLocks noChangeShapeType="1"/>
          </p:cNvSpPr>
          <p:nvPr/>
        </p:nvSpPr>
        <p:spPr bwMode="auto">
          <a:xfrm>
            <a:off x="5822950" y="2654253"/>
            <a:ext cx="368300" cy="0"/>
          </a:xfrm>
          <a:prstGeom prst="line">
            <a:avLst/>
          </a:prstGeom>
          <a:noFill/>
          <a:ln w="63500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>
              <a:solidFill>
                <a:srgbClr val="0000FF"/>
              </a:solidFill>
              <a:latin typeface="+mn-lt"/>
            </a:endParaRPr>
          </a:p>
        </p:txBody>
      </p:sp>
      <p:sp>
        <p:nvSpPr>
          <p:cNvPr id="13" name="Line 18"/>
          <p:cNvSpPr>
            <a:spLocks noChangeShapeType="1"/>
          </p:cNvSpPr>
          <p:nvPr/>
        </p:nvSpPr>
        <p:spPr bwMode="auto">
          <a:xfrm>
            <a:off x="5822950" y="5146795"/>
            <a:ext cx="368300" cy="0"/>
          </a:xfrm>
          <a:prstGeom prst="line">
            <a:avLst/>
          </a:prstGeom>
          <a:noFill/>
          <a:ln w="63500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>
              <a:solidFill>
                <a:srgbClr val="0000FF"/>
              </a:solidFill>
              <a:latin typeface="+mn-lt"/>
            </a:endParaRPr>
          </a:p>
        </p:txBody>
      </p:sp>
      <p:sp>
        <p:nvSpPr>
          <p:cNvPr id="14" name="Text Box 19"/>
          <p:cNvSpPr txBox="1">
            <a:spLocks noChangeArrowheads="1"/>
          </p:cNvSpPr>
          <p:nvPr/>
        </p:nvSpPr>
        <p:spPr bwMode="auto">
          <a:xfrm>
            <a:off x="3879669" y="1186959"/>
            <a:ext cx="119776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i="0" baseline="0" dirty="0">
                <a:solidFill>
                  <a:srgbClr val="0000FF"/>
                </a:solidFill>
                <a:latin typeface="+mn-lt"/>
              </a:rPr>
              <a:t>System </a:t>
            </a:r>
            <a:r>
              <a:rPr lang="en-US" sz="1800" b="1" dirty="0" smtClean="0">
                <a:solidFill>
                  <a:srgbClr val="0000FF"/>
                </a:solidFill>
                <a:latin typeface="+mn-lt"/>
              </a:rPr>
              <a:t>1</a:t>
            </a:r>
            <a:endParaRPr lang="en-US" sz="1800" b="1" i="0" baseline="0" dirty="0">
              <a:solidFill>
                <a:srgbClr val="0000FF"/>
              </a:solidFill>
              <a:latin typeface="+mn-lt"/>
            </a:endParaRPr>
          </a:p>
        </p:txBody>
      </p:sp>
      <p:sp>
        <p:nvSpPr>
          <p:cNvPr id="15" name="Text Box 20"/>
          <p:cNvSpPr txBox="1">
            <a:spLocks noChangeArrowheads="1"/>
          </p:cNvSpPr>
          <p:nvPr/>
        </p:nvSpPr>
        <p:spPr bwMode="auto">
          <a:xfrm>
            <a:off x="6941492" y="6242312"/>
            <a:ext cx="11336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i="0" baseline="0" dirty="0" smtClean="0">
                <a:solidFill>
                  <a:srgbClr val="00B050"/>
                </a:solidFill>
                <a:latin typeface="+mn-lt"/>
              </a:rPr>
              <a:t>Output 2</a:t>
            </a:r>
            <a:endParaRPr lang="en-US" sz="1800" b="1" i="0" baseline="0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16" name="Text Box 20"/>
          <p:cNvSpPr txBox="1">
            <a:spLocks noChangeArrowheads="1"/>
          </p:cNvSpPr>
          <p:nvPr/>
        </p:nvSpPr>
        <p:spPr bwMode="auto">
          <a:xfrm>
            <a:off x="6941492" y="1186959"/>
            <a:ext cx="11336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i="0" baseline="0" dirty="0" smtClean="0">
                <a:solidFill>
                  <a:srgbClr val="00B050"/>
                </a:solidFill>
                <a:latin typeface="+mn-lt"/>
              </a:rPr>
              <a:t>Output 1</a:t>
            </a:r>
            <a:endParaRPr lang="en-US" sz="1800" b="1" i="0" baseline="0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17" name="Text Box 19"/>
          <p:cNvSpPr txBox="1">
            <a:spLocks noChangeArrowheads="1"/>
          </p:cNvSpPr>
          <p:nvPr/>
        </p:nvSpPr>
        <p:spPr bwMode="auto">
          <a:xfrm>
            <a:off x="3879669" y="6242312"/>
            <a:ext cx="119776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i="0" baseline="0" dirty="0">
                <a:solidFill>
                  <a:srgbClr val="0000FF"/>
                </a:solidFill>
                <a:latin typeface="+mn-lt"/>
              </a:rPr>
              <a:t>System </a:t>
            </a:r>
            <a:r>
              <a:rPr lang="en-US" sz="1800" b="1" dirty="0">
                <a:solidFill>
                  <a:srgbClr val="0000FF"/>
                </a:solidFill>
                <a:latin typeface="+mn-lt"/>
              </a:rPr>
              <a:t>2</a:t>
            </a:r>
            <a:endParaRPr lang="en-US" sz="1800" b="1" i="0" baseline="0" dirty="0">
              <a:solidFill>
                <a:srgbClr val="0000FF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1332" y="878150"/>
            <a:ext cx="2492343" cy="203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665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Control System</a:t>
            </a:r>
            <a:endParaRPr lang="en-US" sz="4000" dirty="0"/>
          </a:p>
        </p:txBody>
      </p:sp>
      <p:sp>
        <p:nvSpPr>
          <p:cNvPr id="3" name="Cube 2"/>
          <p:cNvSpPr/>
          <p:nvPr/>
        </p:nvSpPr>
        <p:spPr bwMode="auto">
          <a:xfrm>
            <a:off x="3083857" y="1676493"/>
            <a:ext cx="2886635" cy="2241177"/>
          </a:xfrm>
          <a:prstGeom prst="cub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4" name="Right Arrow 3"/>
          <p:cNvSpPr/>
          <p:nvPr/>
        </p:nvSpPr>
        <p:spPr bwMode="auto">
          <a:xfrm>
            <a:off x="1111623" y="2360049"/>
            <a:ext cx="1604683" cy="995083"/>
          </a:xfrm>
          <a:prstGeom prst="right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7" name="Right Arrow 6"/>
          <p:cNvSpPr/>
          <p:nvPr/>
        </p:nvSpPr>
        <p:spPr bwMode="auto">
          <a:xfrm>
            <a:off x="6320118" y="2360049"/>
            <a:ext cx="1604683" cy="995083"/>
          </a:xfrm>
          <a:prstGeom prst="rightArrow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5" name="Curved Up Arrow 4"/>
          <p:cNvSpPr/>
          <p:nvPr/>
        </p:nvSpPr>
        <p:spPr bwMode="auto">
          <a:xfrm flipH="1">
            <a:off x="1264024" y="3317035"/>
            <a:ext cx="6024282" cy="2034989"/>
          </a:xfrm>
          <a:prstGeom prst="curvedUpArrow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1111623" y="1555469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FF0000"/>
                </a:solidFill>
              </a:rPr>
              <a:t>Input</a:t>
            </a:r>
            <a:endParaRPr lang="en-US" sz="2800" kern="0" dirty="0">
              <a:solidFill>
                <a:srgbClr val="FF0000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6320118" y="1555469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B050"/>
                </a:solidFill>
              </a:rPr>
              <a:t>Output</a:t>
            </a:r>
            <a:endParaRPr lang="en-US" sz="2800" kern="0" dirty="0">
              <a:solidFill>
                <a:srgbClr val="00B050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 bwMode="auto">
          <a:xfrm>
            <a:off x="3603811" y="4334529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FFC000"/>
                </a:solidFill>
              </a:rPr>
              <a:t>Feedback</a:t>
            </a:r>
            <a:endParaRPr lang="en-US" sz="2800" kern="0" dirty="0">
              <a:solidFill>
                <a:srgbClr val="FFC000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 bwMode="auto">
          <a:xfrm>
            <a:off x="3469336" y="2438490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00FF"/>
                </a:solidFill>
              </a:rPr>
              <a:t>System L</a:t>
            </a:r>
            <a:endParaRPr lang="en-US" sz="2800" kern="0" dirty="0">
              <a:solidFill>
                <a:srgbClr val="0000FF"/>
              </a:solidFill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002306" y="6042212"/>
            <a:ext cx="233082" cy="46616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pic>
        <p:nvPicPr>
          <p:cNvPr id="41986" name="Picture 2" descr="Image result for radar track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" y="4720104"/>
            <a:ext cx="2137895" cy="213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108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Robotic System</a:t>
            </a:r>
            <a:endParaRPr lang="en-US" dirty="0"/>
          </a:p>
        </p:txBody>
      </p:sp>
      <p:pic>
        <p:nvPicPr>
          <p:cNvPr id="4301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224" y="1362073"/>
            <a:ext cx="2824900" cy="463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87" y="1362074"/>
            <a:ext cx="5911337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949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Neurological System</a:t>
            </a:r>
            <a:endParaRPr lang="en-US" sz="4000" dirty="0"/>
          </a:p>
        </p:txBody>
      </p:sp>
      <p:pic>
        <p:nvPicPr>
          <p:cNvPr id="29698" name="Picture 2" descr="Image result for neurological syste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5743"/>
            <a:ext cx="9144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963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Human System</a:t>
            </a:r>
            <a:endParaRPr lang="en-US" dirty="0"/>
          </a:p>
        </p:txBody>
      </p:sp>
      <p:pic>
        <p:nvPicPr>
          <p:cNvPr id="45058" name="Picture 2" descr="Image result for systems medici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4650" y="1003299"/>
            <a:ext cx="5854700" cy="5854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275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&amp; Human</a:t>
            </a:r>
            <a:endParaRPr lang="en-US" dirty="0"/>
          </a:p>
        </p:txBody>
      </p:sp>
      <p:pic>
        <p:nvPicPr>
          <p:cNvPr id="34818" name="Picture 2" descr="http://www.healthtechcenter.org/wp-content/uploads/2015/10/Check-Out-These-House-Robots-That-Will-Help-Us-In-The-Future-656x25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15742"/>
            <a:ext cx="9076236" cy="2831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820" name="Picture 4" descr="http://beautiful-lands.com/images/posts/Robear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90601"/>
            <a:ext cx="4915478" cy="2751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822" name="Picture 6" descr="http://cdn2.business2community.com/wp-content/uploads/2013/09/robot-jobs-and-huma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209" y="990598"/>
            <a:ext cx="3904027" cy="2751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019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Linear System</a:t>
            </a:r>
            <a:endParaRPr lang="en-US" sz="4000" dirty="0"/>
          </a:p>
        </p:txBody>
      </p:sp>
      <p:sp>
        <p:nvSpPr>
          <p:cNvPr id="4" name="Cube 3"/>
          <p:cNvSpPr/>
          <p:nvPr/>
        </p:nvSpPr>
        <p:spPr bwMode="auto">
          <a:xfrm>
            <a:off x="3083857" y="1326783"/>
            <a:ext cx="2886635" cy="2241177"/>
          </a:xfrm>
          <a:prstGeom prst="cub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5" name="Right Arrow 4"/>
          <p:cNvSpPr/>
          <p:nvPr/>
        </p:nvSpPr>
        <p:spPr bwMode="auto">
          <a:xfrm>
            <a:off x="1111623" y="2010339"/>
            <a:ext cx="1604683" cy="995083"/>
          </a:xfrm>
          <a:prstGeom prst="right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6" name="Right Arrow 5"/>
          <p:cNvSpPr/>
          <p:nvPr/>
        </p:nvSpPr>
        <p:spPr bwMode="auto">
          <a:xfrm>
            <a:off x="6320118" y="2010339"/>
            <a:ext cx="1604683" cy="995083"/>
          </a:xfrm>
          <a:prstGeom prst="rightArrow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1111623" y="1205759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FF0000"/>
                </a:solidFill>
              </a:rPr>
              <a:t>Input v</a:t>
            </a:r>
            <a:endParaRPr lang="en-US" sz="2800" kern="0" dirty="0">
              <a:solidFill>
                <a:srgbClr val="FF0000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 bwMode="auto">
          <a:xfrm>
            <a:off x="6320118" y="1205759"/>
            <a:ext cx="2348753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B050"/>
                </a:solidFill>
              </a:rPr>
              <a:t>Output L(v)</a:t>
            </a:r>
            <a:endParaRPr lang="en-US" sz="2800" kern="0" dirty="0">
              <a:solidFill>
                <a:srgbClr val="00B050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3469336" y="2088780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00FF"/>
                </a:solidFill>
              </a:rPr>
              <a:t>System L</a:t>
            </a:r>
            <a:endParaRPr lang="en-US" sz="2800" kern="0" dirty="0">
              <a:solidFill>
                <a:srgbClr val="0000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623" y="3754166"/>
            <a:ext cx="7659359" cy="842294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8707" y="5203459"/>
            <a:ext cx="3002896" cy="33867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13293" y="4846336"/>
            <a:ext cx="77576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+mn-lt"/>
              </a:rPr>
              <a:t>If a system is </a:t>
            </a:r>
            <a:r>
              <a:rPr lang="en-US" sz="2000" dirty="0" smtClean="0">
                <a:latin typeface="+mn-lt"/>
              </a:rPr>
              <a:t>linear</a:t>
            </a:r>
            <a:r>
              <a:rPr lang="en-US" sz="2000" dirty="0">
                <a:latin typeface="+mn-lt"/>
              </a:rPr>
              <a:t>, </a:t>
            </a:r>
            <a:r>
              <a:rPr lang="en-US" sz="2000" i="1" dirty="0" smtClean="0">
                <a:latin typeface="+mn-lt"/>
              </a:rPr>
              <a:t>L</a:t>
            </a:r>
            <a:r>
              <a:rPr lang="en-US" sz="2000" dirty="0" smtClean="0">
                <a:latin typeface="+mn-lt"/>
              </a:rPr>
              <a:t>(0</a:t>
            </a:r>
            <a:r>
              <a:rPr lang="en-US" sz="2000" dirty="0">
                <a:latin typeface="+mn-lt"/>
              </a:rPr>
              <a:t>) = </a:t>
            </a:r>
            <a:r>
              <a:rPr lang="en-US" sz="2000" dirty="0" smtClean="0">
                <a:latin typeface="+mn-lt"/>
              </a:rPr>
              <a:t>0; for </a:t>
            </a:r>
            <a:r>
              <a:rPr lang="en-US" sz="2000" dirty="0">
                <a:latin typeface="+mn-lt"/>
              </a:rPr>
              <a:t>example </a:t>
            </a:r>
            <a:r>
              <a:rPr lang="en-US" sz="2000" i="1" dirty="0">
                <a:latin typeface="+mn-lt"/>
              </a:rPr>
              <a:t>L</a:t>
            </a:r>
            <a:r>
              <a:rPr lang="en-US" sz="2000" dirty="0">
                <a:latin typeface="+mn-lt"/>
              </a:rPr>
              <a:t>(</a:t>
            </a:r>
            <a:r>
              <a:rPr lang="en-US" sz="2000" i="1" dirty="0">
                <a:latin typeface="+mn-lt"/>
              </a:rPr>
              <a:t>v</a:t>
            </a:r>
            <a:r>
              <a:rPr lang="en-US" sz="2000" dirty="0">
                <a:latin typeface="+mn-lt"/>
              </a:rPr>
              <a:t>(</a:t>
            </a:r>
            <a:r>
              <a:rPr lang="en-US" sz="2000" i="1" dirty="0">
                <a:latin typeface="+mn-lt"/>
              </a:rPr>
              <a:t>t</a:t>
            </a:r>
            <a:r>
              <a:rPr lang="en-US" sz="2000" dirty="0">
                <a:latin typeface="+mn-lt"/>
              </a:rPr>
              <a:t>)) = </a:t>
            </a:r>
            <a:r>
              <a:rPr lang="en-US" sz="2000" i="1" dirty="0">
                <a:latin typeface="+mn-lt"/>
              </a:rPr>
              <a:t>v</a:t>
            </a:r>
            <a:r>
              <a:rPr lang="en-US" sz="2000" dirty="0">
                <a:latin typeface="+mn-lt"/>
              </a:rPr>
              <a:t>(</a:t>
            </a:r>
            <a:r>
              <a:rPr lang="en-US" sz="2000" i="1" dirty="0">
                <a:latin typeface="+mn-lt"/>
              </a:rPr>
              <a:t>t</a:t>
            </a:r>
            <a:r>
              <a:rPr lang="en-US" sz="2000" dirty="0">
                <a:latin typeface="+mn-lt"/>
              </a:rPr>
              <a:t>) + </a:t>
            </a:r>
            <a:r>
              <a:rPr lang="en-US" sz="2000" dirty="0" smtClean="0">
                <a:latin typeface="+mn-lt"/>
              </a:rPr>
              <a:t>1 is not linear.  Why?</a:t>
            </a:r>
            <a:endParaRPr lang="en-US" sz="2000" dirty="0">
              <a:latin typeface="+mn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623" y="5690546"/>
            <a:ext cx="6499412" cy="919351"/>
          </a:xfrm>
          <a:prstGeom prst="rect">
            <a:avLst/>
          </a:prstGeom>
        </p:spPr>
      </p:pic>
      <p:pic>
        <p:nvPicPr>
          <p:cNvPr id="37892" name="Picture 4" descr="http://www.magic-emoji.com/emoji/images/83_emoji_iphone_black_diamond_suit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8268" y="3701174"/>
            <a:ext cx="1812381" cy="1812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 txBox="1">
            <a:spLocks/>
          </p:cNvSpPr>
          <p:nvPr/>
        </p:nvSpPr>
        <p:spPr bwMode="auto">
          <a:xfrm>
            <a:off x="4194360" y="3929694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7030A0"/>
                </a:solidFill>
              </a:rPr>
              <a:t>Scalar </a:t>
            </a:r>
            <a:r>
              <a:rPr lang="el-GR" sz="2800" kern="0" dirty="0" smtClean="0">
                <a:solidFill>
                  <a:srgbClr val="7030A0"/>
                </a:solidFill>
              </a:rPr>
              <a:t>α</a:t>
            </a:r>
            <a:endParaRPr lang="en-US" sz="2800" kern="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298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6990" name="Rectangle 14"/>
              <p:cNvSpPr>
                <a:spLocks noChangeArrowheads="1"/>
              </p:cNvSpPr>
              <p:nvPr/>
            </p:nvSpPr>
            <p:spPr bwMode="auto">
              <a:xfrm>
                <a:off x="355762" y="1003633"/>
                <a:ext cx="8471209" cy="83099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dirty="0" smtClean="0">
                    <a:solidFill>
                      <a:schemeClr val="tx1"/>
                    </a:solidFill>
                  </a:rPr>
                  <a:t>For an operator </a:t>
                </a:r>
                <a:r>
                  <a:rPr lang="en-US" i="1" dirty="0">
                    <a:solidFill>
                      <a:schemeClr val="tx1"/>
                    </a:solidFill>
                  </a:rPr>
                  <a:t>H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to be a </a:t>
                </a:r>
                <a:r>
                  <a:rPr lang="en-US" b="1" dirty="0">
                    <a:solidFill>
                      <a:schemeClr val="tx1"/>
                    </a:solidFill>
                  </a:rPr>
                  <a:t>linear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operator, </a:t>
                </a:r>
                <a:r>
                  <a:rPr lang="en-US" dirty="0">
                    <a:solidFill>
                      <a:schemeClr val="tx1"/>
                    </a:solidFill>
                  </a:rPr>
                  <a:t>for a class of inputs {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tx1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}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we must have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6990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5762" y="1003633"/>
                <a:ext cx="8471209" cy="830997"/>
              </a:xfrm>
              <a:prstGeom prst="rect">
                <a:avLst/>
              </a:prstGeom>
              <a:blipFill rotWithShape="0">
                <a:blip r:embed="rId2"/>
                <a:stretch>
                  <a:fillRect l="-1079" t="-5882" b="-16176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/>
          <p:cNvSpPr/>
          <p:nvPr/>
        </p:nvSpPr>
        <p:spPr bwMode="auto">
          <a:xfrm>
            <a:off x="395288" y="2190579"/>
            <a:ext cx="843280" cy="477520"/>
          </a:xfrm>
          <a:prstGeom prst="rect">
            <a:avLst/>
          </a:prstGeom>
          <a:solidFill>
            <a:srgbClr val="00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 rot="5400000">
            <a:off x="395288" y="3358979"/>
            <a:ext cx="843280" cy="477520"/>
          </a:xfrm>
          <a:prstGeom prst="rect">
            <a:avLst/>
          </a:prstGeom>
          <a:solidFill>
            <a:srgbClr val="00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395288" y="4710259"/>
            <a:ext cx="843280" cy="477520"/>
          </a:xfrm>
          <a:prstGeom prst="rect">
            <a:avLst/>
          </a:prstGeom>
          <a:solidFill>
            <a:srgbClr val="00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 rot="5400000">
            <a:off x="395288" y="4710259"/>
            <a:ext cx="843280" cy="477520"/>
          </a:xfrm>
          <a:prstGeom prst="rect">
            <a:avLst/>
          </a:prstGeom>
          <a:solidFill>
            <a:srgbClr val="00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666746" y="2206434"/>
                <a:ext cx="94718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6746" y="2206434"/>
                <a:ext cx="947182" cy="461665"/>
              </a:xfrm>
              <a:prstGeom prst="rect">
                <a:avLst/>
              </a:prstGeom>
              <a:blipFill rotWithShape="0">
                <a:blip r:embed="rId3"/>
                <a:stretch>
                  <a:fillRect l="-641"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1666746" y="3366906"/>
                <a:ext cx="94718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6746" y="3366906"/>
                <a:ext cx="947182" cy="461665"/>
              </a:xfrm>
              <a:prstGeom prst="rect">
                <a:avLst/>
              </a:prstGeom>
              <a:blipFill rotWithShape="0">
                <a:blip r:embed="rId4"/>
                <a:stretch>
                  <a:fillRect l="-1282"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1259840" y="4221576"/>
                <a:ext cx="176099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 smtClean="0">
                    <a:solidFill>
                      <a:schemeClr val="tx1"/>
                    </a:solidFill>
                  </a:rPr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840" y="4221576"/>
                <a:ext cx="1760995" cy="461665"/>
              </a:xfrm>
              <a:prstGeom prst="rect">
                <a:avLst/>
              </a:prstGeom>
              <a:blipFill rotWithShape="0">
                <a:blip r:embed="rId5"/>
                <a:stretch>
                  <a:fillRect l="-3114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ed Rectangle 21"/>
              <p:cNvSpPr/>
              <p:nvPr/>
            </p:nvSpPr>
            <p:spPr bwMode="auto">
              <a:xfrm>
                <a:off x="3578069" y="2155019"/>
                <a:ext cx="1829112" cy="548640"/>
              </a:xfrm>
              <a:prstGeom prst="roundRect">
                <a:avLst/>
              </a:prstGeom>
              <a:noFill/>
              <a:ln w="19050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/>
                        </a:rPr>
                        <m:t>𝐻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kumimoji="0" lang="en-US" sz="2400" b="0" i="1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22" name="Rounded 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78069" y="2155019"/>
                <a:ext cx="1829112" cy="548640"/>
              </a:xfrm>
              <a:prstGeom prst="roundRect">
                <a:avLst/>
              </a:prstGeom>
              <a:blipFill rotWithShape="0">
                <a:blip r:embed="rId6"/>
                <a:stretch>
                  <a:fillRect/>
                </a:stretch>
              </a:blipFill>
              <a:ln w="19050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/>
          <p:cNvCxnSpPr>
            <a:endCxn id="22" idx="1"/>
          </p:cNvCxnSpPr>
          <p:nvPr/>
        </p:nvCxnSpPr>
        <p:spPr bwMode="auto">
          <a:xfrm flipV="1">
            <a:off x="2648429" y="2429339"/>
            <a:ext cx="929640" cy="199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/>
          <p:nvPr/>
        </p:nvCxnSpPr>
        <p:spPr bwMode="auto">
          <a:xfrm flipV="1">
            <a:off x="5410200" y="2427342"/>
            <a:ext cx="929640" cy="199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/>
              <p:cNvSpPr/>
              <p:nvPr/>
            </p:nvSpPr>
            <p:spPr>
              <a:xfrm>
                <a:off x="6662304" y="2206434"/>
                <a:ext cx="101553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Rectangle 3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2304" y="2206434"/>
                <a:ext cx="1015534" cy="461665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ounded Rectangle 31"/>
              <p:cNvSpPr/>
              <p:nvPr/>
            </p:nvSpPr>
            <p:spPr bwMode="auto">
              <a:xfrm>
                <a:off x="3576164" y="3323418"/>
                <a:ext cx="1829112" cy="548640"/>
              </a:xfrm>
              <a:prstGeom prst="roundRect">
                <a:avLst/>
              </a:prstGeom>
              <a:noFill/>
              <a:ln w="19050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/>
                        </a:rPr>
                        <m:t>𝐻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kumimoji="0" lang="en-US" sz="2400" b="0" i="1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2" name="Rounded Rectangle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76164" y="3323418"/>
                <a:ext cx="1829112" cy="548640"/>
              </a:xfrm>
              <a:prstGeom prst="roundRect">
                <a:avLst/>
              </a:prstGeom>
              <a:blipFill rotWithShape="0">
                <a:blip r:embed="rId8"/>
                <a:stretch>
                  <a:fillRect b="-1075"/>
                </a:stretch>
              </a:blipFill>
              <a:ln w="19050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Arrow Connector 32"/>
          <p:cNvCxnSpPr>
            <a:endCxn id="32" idx="1"/>
          </p:cNvCxnSpPr>
          <p:nvPr/>
        </p:nvCxnSpPr>
        <p:spPr bwMode="auto">
          <a:xfrm flipV="1">
            <a:off x="2646524" y="3597738"/>
            <a:ext cx="929640" cy="199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flipV="1">
            <a:off x="5408295" y="3595741"/>
            <a:ext cx="929640" cy="199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/>
              <p:cNvSpPr/>
              <p:nvPr/>
            </p:nvSpPr>
            <p:spPr>
              <a:xfrm>
                <a:off x="6662304" y="3374833"/>
                <a:ext cx="101553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5" name="Rectangle 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2304" y="3374833"/>
                <a:ext cx="1015534" cy="461665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ounded Rectangle 35"/>
              <p:cNvSpPr/>
              <p:nvPr/>
            </p:nvSpPr>
            <p:spPr bwMode="auto">
              <a:xfrm>
                <a:off x="2953307" y="4674699"/>
                <a:ext cx="3076096" cy="548640"/>
              </a:xfrm>
              <a:prstGeom prst="roundRect">
                <a:avLst/>
              </a:prstGeom>
              <a:noFill/>
              <a:ln w="19050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/>
                        </a:rPr>
                        <m:t>𝐻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kumimoji="0" lang="en-US" sz="2400" b="0" i="1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6" name="Rounded Rectangle 3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53307" y="4674699"/>
                <a:ext cx="3076096" cy="548640"/>
              </a:xfrm>
              <a:prstGeom prst="roundRect">
                <a:avLst/>
              </a:prstGeom>
              <a:blipFill rotWithShape="0">
                <a:blip r:embed="rId10"/>
                <a:stretch>
                  <a:fillRect/>
                </a:stretch>
              </a:blipFill>
              <a:ln w="19050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/>
              <p:cNvSpPr/>
              <p:nvPr/>
            </p:nvSpPr>
            <p:spPr>
              <a:xfrm>
                <a:off x="6217663" y="4221576"/>
                <a:ext cx="190481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 smtClean="0">
                    <a:solidFill>
                      <a:schemeClr val="tx1"/>
                    </a:solidFill>
                  </a:rPr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2" name="Rectangle 4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7663" y="4221576"/>
                <a:ext cx="1904817" cy="461665"/>
              </a:xfrm>
              <a:prstGeom prst="rect">
                <a:avLst/>
              </a:prstGeom>
              <a:blipFill rotWithShape="0">
                <a:blip r:embed="rId11"/>
                <a:stretch>
                  <a:fillRect l="-962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/>
          <p:cNvCxnSpPr/>
          <p:nvPr/>
        </p:nvCxnSpPr>
        <p:spPr bwMode="auto">
          <a:xfrm flipV="1">
            <a:off x="2009603" y="4949019"/>
            <a:ext cx="929640" cy="199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8" name="Straight Arrow Connector 47"/>
          <p:cNvCxnSpPr/>
          <p:nvPr/>
        </p:nvCxnSpPr>
        <p:spPr bwMode="auto">
          <a:xfrm flipV="1">
            <a:off x="6029403" y="4966389"/>
            <a:ext cx="929640" cy="199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9" name="Rectangle 48"/>
          <p:cNvSpPr>
            <a:spLocks noChangeAspect="1"/>
          </p:cNvSpPr>
          <p:nvPr/>
        </p:nvSpPr>
        <p:spPr bwMode="auto">
          <a:xfrm rot="1500000">
            <a:off x="8010747" y="2170874"/>
            <a:ext cx="843280" cy="477520"/>
          </a:xfrm>
          <a:prstGeom prst="rect">
            <a:avLst/>
          </a:prstGeom>
          <a:solidFill>
            <a:srgbClr val="00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p:sp>
        <p:nvSpPr>
          <p:cNvPr id="50" name="Rectangle 49"/>
          <p:cNvSpPr/>
          <p:nvPr/>
        </p:nvSpPr>
        <p:spPr bwMode="auto">
          <a:xfrm rot="6900000">
            <a:off x="8010748" y="3356980"/>
            <a:ext cx="843280" cy="477520"/>
          </a:xfrm>
          <a:prstGeom prst="rect">
            <a:avLst/>
          </a:prstGeom>
          <a:solidFill>
            <a:srgbClr val="00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p:sp>
        <p:nvSpPr>
          <p:cNvPr id="51" name="Rectangle 50"/>
          <p:cNvSpPr>
            <a:spLocks noChangeAspect="1"/>
          </p:cNvSpPr>
          <p:nvPr/>
        </p:nvSpPr>
        <p:spPr bwMode="auto">
          <a:xfrm rot="1500000">
            <a:off x="8050274" y="4918979"/>
            <a:ext cx="843280" cy="477520"/>
          </a:xfrm>
          <a:prstGeom prst="rect">
            <a:avLst/>
          </a:prstGeom>
          <a:solidFill>
            <a:srgbClr val="00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 rot="6900000">
            <a:off x="8050274" y="4918979"/>
            <a:ext cx="843280" cy="477520"/>
          </a:xfrm>
          <a:prstGeom prst="rect">
            <a:avLst/>
          </a:prstGeom>
          <a:solidFill>
            <a:srgbClr val="00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92938" y="2804217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+</a:t>
            </a:r>
            <a:endParaRPr lang="en-US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4287737" y="4093707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=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4543720" y="6347609"/>
            <a:ext cx="45948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US" dirty="0"/>
              <a:t>Adapted from Xavier Intes’ PPT</a:t>
            </a: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152400" y="152400"/>
            <a:ext cx="8839200" cy="838200"/>
          </a:xfrm>
          <a:prstGeom prst="rect">
            <a:avLst/>
          </a:prstGeo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ctr"/>
            <a:r>
              <a:rPr lang="en-US" sz="4000" b="1" kern="0" dirty="0" smtClean="0"/>
              <a:t>Additivity</a:t>
            </a:r>
            <a:endParaRPr lang="en-US" sz="4000" b="1" kern="0" dirty="0"/>
          </a:p>
        </p:txBody>
      </p:sp>
    </p:spTree>
    <p:extLst>
      <p:ext uri="{BB962C8B-B14F-4D97-AF65-F5344CB8AC3E}">
        <p14:creationId xmlns:p14="http://schemas.microsoft.com/office/powerpoint/2010/main" val="388762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689406"/>
              </p:ext>
            </p:extLst>
          </p:nvPr>
        </p:nvGraphicFramePr>
        <p:xfrm>
          <a:off x="764089" y="810653"/>
          <a:ext cx="7615822" cy="5029200"/>
        </p:xfrm>
        <a:graphic>
          <a:graphicData uri="http://schemas.openxmlformats.org/drawingml/2006/table">
            <a:tbl>
              <a:tblPr firstRow="1" bandRow="1"/>
              <a:tblGrid>
                <a:gridCol w="8747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52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76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713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</a:t>
                      </a: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</a:t>
                      </a: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1/16</a:t>
                      </a:r>
                      <a:endParaRPr lang="en-US" sz="1600" b="1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trike="noStrike" spc="-1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600" b="1" strike="noStrike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ntro</a:t>
                      </a:r>
                      <a:r>
                        <a:rPr lang="en-US" sz="1600" b="1" strike="noStrike" spc="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</a:t>
                      </a:r>
                      <a:r>
                        <a:rPr lang="en-US" sz="1600" b="1" strike="noStrike" spc="-1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</a:t>
                      </a:r>
                      <a:r>
                        <a:rPr lang="en-US" sz="1600" b="1" strike="noStrike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ction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1/19</a:t>
                      </a:r>
                      <a:endParaRPr lang="en-US" sz="1600" b="1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trike="noStrike" spc="0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MatLab I (Basics)</a:t>
                      </a:r>
                      <a:endParaRPr lang="en-US" sz="1600" b="1" strike="noStrike" dirty="0" smtClean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1/23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System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1/26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Convolution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1/30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Fourier Series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2/02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ouri</a:t>
                      </a:r>
                      <a:r>
                        <a:rPr lang="en-US" sz="1600" b="1" spc="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600" b="1" spc="-3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spc="-7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</a:t>
                      </a: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600" b="1" spc="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  <a:r>
                        <a:rPr lang="en-US" sz="1600" b="1" spc="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r>
                        <a:rPr lang="en-US" sz="1600" b="1" spc="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  <a:r>
                        <a:rPr lang="en-US" sz="1600" b="1" spc="4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2/06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Signal Processing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2/09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Discrete FT &amp; FFT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2/13</a:t>
                      </a:r>
                      <a:endParaRPr lang="en-US" sz="1600" b="1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MatLab</a:t>
                      </a:r>
                      <a:r>
                        <a:rPr lang="en-US" sz="1600" b="1" spc="-5" baseline="0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II (Homework)</a:t>
                      </a:r>
                      <a:endParaRPr lang="en-US" sz="1600" b="1" dirty="0" smtClean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2/16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Network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rgbClr val="FFC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2/20</a:t>
                      </a:r>
                      <a:endParaRPr lang="en-US" sz="1600" b="1" dirty="0">
                        <a:solidFill>
                          <a:srgbClr val="FFC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rgbClr val="FFC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r>
                        <a:rPr lang="en-US" sz="1600" b="1" baseline="0" dirty="0" smtClean="0">
                          <a:solidFill>
                            <a:srgbClr val="FFC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Class</a:t>
                      </a:r>
                      <a:endParaRPr lang="en-US" sz="1600" b="1" dirty="0">
                        <a:solidFill>
                          <a:srgbClr val="FFC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2/23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sz="1600" b="1" spc="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</a:t>
                      </a:r>
                      <a:r>
                        <a:rPr lang="en-US" sz="1600" b="1" spc="-1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2/27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Quality &amp; Performance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3/02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X-ray &amp; Radiography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3/06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 Reconstruction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3/09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 Scanner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3/20</a:t>
                      </a:r>
                      <a:endParaRPr lang="en-US" sz="1600" b="1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MatLab III (CT)</a:t>
                      </a:r>
                      <a:endParaRPr lang="en-US" sz="1600" b="1" dirty="0" smtClean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3/23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Nuclear Physics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3/27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PET &amp; SPECT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3/30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MRI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4/03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sz="1600" b="1" spc="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</a:t>
                      </a:r>
                      <a:r>
                        <a:rPr lang="en-US" sz="1600" b="1" spc="-1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4/06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MRI II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4/10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5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MRI III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4/13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Ultrasound 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4/17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spc="-5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Ultrasound</a:t>
                      </a:r>
                      <a:r>
                        <a:rPr lang="en-US" sz="1600" b="1" spc="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4/20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Opt</a:t>
                      </a:r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ical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Imaging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985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4/24</a:t>
                      </a:r>
                      <a:endParaRPr lang="en-US" sz="1600" b="1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Machine</a:t>
                      </a:r>
                      <a:r>
                        <a:rPr lang="en-US" sz="1600" b="1" spc="-5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Learning</a:t>
                      </a:r>
                      <a:endParaRPr lang="en-US" sz="1600" b="1" dirty="0" smtClean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4/27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xam</a:t>
                      </a:r>
                      <a:r>
                        <a:rPr lang="en-US" sz="1600" b="1" spc="-1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spc="-1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II</a:t>
                      </a: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2" name="Title 1"/>
          <p:cNvSpPr txBox="1">
            <a:spLocks/>
          </p:cNvSpPr>
          <p:nvPr/>
        </p:nvSpPr>
        <p:spPr>
          <a:xfrm>
            <a:off x="152400" y="36790"/>
            <a:ext cx="88392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4000" b="1" smtClean="0">
                <a:latin typeface="Arial" panose="020B0604020202020204" pitchFamily="34" charset="0"/>
                <a:cs typeface="Arial" panose="020B0604020202020204" pitchFamily="34" charset="0"/>
              </a:rPr>
              <a:t>BB Schedule for S18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83403" y="5928390"/>
            <a:ext cx="82275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sz="18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Office Hour: </a:t>
            </a:r>
            <a:r>
              <a:rPr lang="en-US" sz="1800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</a:t>
            </a:r>
            <a:r>
              <a:rPr lang="en-US" sz="18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Tue &amp; Fri 3-4 @ CBIS 3209 </a:t>
            </a:r>
            <a:r>
              <a:rPr lang="en-US" sz="1800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</a:t>
            </a:r>
            <a:r>
              <a:rPr lang="en-US" sz="180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wangg6@rpi.edu</a:t>
            </a:r>
          </a:p>
          <a:p>
            <a:pPr eaLnBrk="0" hangingPunct="0">
              <a:defRPr/>
            </a:pPr>
            <a:r>
              <a:rPr lang="en-US" sz="1800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Kathleen </a:t>
            </a:r>
            <a:r>
              <a:rPr lang="en-US" sz="18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 4-5 &amp; Thurs 4-5 @ JEC 7045 </a:t>
            </a:r>
            <a:r>
              <a:rPr lang="en-US" sz="1800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</a:t>
            </a:r>
            <a:r>
              <a:rPr lang="en-US" sz="180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chens18@rpi.edu</a:t>
            </a:r>
            <a:endParaRPr lang="en-US" sz="18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6830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393383" y="2350256"/>
            <a:ext cx="843280" cy="477520"/>
          </a:xfrm>
          <a:prstGeom prst="rect">
            <a:avLst/>
          </a:prstGeom>
          <a:solidFill>
            <a:srgbClr val="00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393383" y="3975857"/>
            <a:ext cx="843280" cy="477520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634361" y="2366111"/>
                <a:ext cx="94718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361" y="2366111"/>
                <a:ext cx="947182" cy="461665"/>
              </a:xfrm>
              <a:prstGeom prst="rect">
                <a:avLst/>
              </a:prstGeom>
              <a:blipFill rotWithShape="0">
                <a:blip r:embed="rId2"/>
                <a:stretch>
                  <a:fillRect l="-645"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1481961" y="3983784"/>
                <a:ext cx="125418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1961" y="3983784"/>
                <a:ext cx="1254189" cy="461665"/>
              </a:xfrm>
              <a:prstGeom prst="rect">
                <a:avLst/>
              </a:prstGeom>
              <a:blipFill rotWithShape="0">
                <a:blip r:embed="rId3"/>
                <a:stretch>
                  <a:fillRect b="-17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ed Rectangle 21"/>
              <p:cNvSpPr/>
              <p:nvPr/>
            </p:nvSpPr>
            <p:spPr bwMode="auto">
              <a:xfrm>
                <a:off x="3535524" y="2314696"/>
                <a:ext cx="1829112" cy="548640"/>
              </a:xfrm>
              <a:prstGeom prst="roundRect">
                <a:avLst/>
              </a:prstGeom>
              <a:noFill/>
              <a:ln w="19050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/>
                        </a:rPr>
                        <m:t>𝐻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kumimoji="0" lang="en-US" sz="2400" b="0" i="1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22" name="Rounded 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35524" y="2314696"/>
                <a:ext cx="1829112" cy="548640"/>
              </a:xfrm>
              <a:prstGeom prst="round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 w="19050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/>
          <p:cNvCxnSpPr>
            <a:endCxn id="22" idx="1"/>
          </p:cNvCxnSpPr>
          <p:nvPr/>
        </p:nvCxnSpPr>
        <p:spPr bwMode="auto">
          <a:xfrm flipV="1">
            <a:off x="2605884" y="2589016"/>
            <a:ext cx="929640" cy="199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/>
          <p:nvPr/>
        </p:nvCxnSpPr>
        <p:spPr bwMode="auto">
          <a:xfrm flipV="1">
            <a:off x="5367655" y="2587019"/>
            <a:ext cx="929640" cy="199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/>
              <p:cNvSpPr/>
              <p:nvPr/>
            </p:nvSpPr>
            <p:spPr>
              <a:xfrm>
                <a:off x="6619759" y="2366111"/>
                <a:ext cx="101553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Rectangle 3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9759" y="2366111"/>
                <a:ext cx="1015534" cy="46166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ounded Rectangle 31"/>
              <p:cNvSpPr/>
              <p:nvPr/>
            </p:nvSpPr>
            <p:spPr bwMode="auto">
              <a:xfrm>
                <a:off x="3533619" y="3940296"/>
                <a:ext cx="1829112" cy="548640"/>
              </a:xfrm>
              <a:prstGeom prst="roundRect">
                <a:avLst/>
              </a:prstGeom>
              <a:noFill/>
              <a:ln w="19050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/>
                        </a:rPr>
                        <m:t>𝐻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kumimoji="0" lang="en-US" sz="2400" b="0" i="1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2" name="Rounded Rectangle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33619" y="3940296"/>
                <a:ext cx="1829112" cy="548640"/>
              </a:xfrm>
              <a:prstGeom prst="roundRect">
                <a:avLst/>
              </a:prstGeom>
              <a:blipFill rotWithShape="0">
                <a:blip r:embed="rId6"/>
                <a:stretch>
                  <a:fillRect b="-1075"/>
                </a:stretch>
              </a:blipFill>
              <a:ln w="19050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Arrow Connector 32"/>
          <p:cNvCxnSpPr>
            <a:endCxn id="32" idx="1"/>
          </p:cNvCxnSpPr>
          <p:nvPr/>
        </p:nvCxnSpPr>
        <p:spPr bwMode="auto">
          <a:xfrm flipV="1">
            <a:off x="2603979" y="4214616"/>
            <a:ext cx="929640" cy="199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flipV="1">
            <a:off x="5365750" y="4212619"/>
            <a:ext cx="929640" cy="199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arrow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angle 34"/>
              <p:cNvSpPr/>
              <p:nvPr/>
            </p:nvSpPr>
            <p:spPr>
              <a:xfrm>
                <a:off x="6467359" y="3991711"/>
                <a:ext cx="132965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5" name="Rectangle 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7359" y="3991711"/>
                <a:ext cx="1329659" cy="461665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Rectangle 48"/>
          <p:cNvSpPr>
            <a:spLocks noChangeAspect="1"/>
          </p:cNvSpPr>
          <p:nvPr/>
        </p:nvSpPr>
        <p:spPr bwMode="auto">
          <a:xfrm rot="1500000">
            <a:off x="8008842" y="2330551"/>
            <a:ext cx="843280" cy="477520"/>
          </a:xfrm>
          <a:prstGeom prst="rect">
            <a:avLst/>
          </a:prstGeom>
          <a:solidFill>
            <a:srgbClr val="00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p:sp>
        <p:nvSpPr>
          <p:cNvPr id="37" name="Rectangle 36"/>
          <p:cNvSpPr>
            <a:spLocks noChangeAspect="1"/>
          </p:cNvSpPr>
          <p:nvPr/>
        </p:nvSpPr>
        <p:spPr bwMode="auto">
          <a:xfrm rot="1500000">
            <a:off x="8012617" y="3948799"/>
            <a:ext cx="843280" cy="477520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effectLst/>
              <a:latin typeface="Garamond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720248" y="5116006"/>
                <a:ext cx="354475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/>
                        </a:rPr>
                        <m:t>𝐻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solidFill>
                            <a:schemeClr val="tx1"/>
                          </a:solidFill>
                          <a:latin typeface="Cambria Math"/>
                        </a:rPr>
                        <m:t>𝐻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0248" y="5116006"/>
                <a:ext cx="3544753" cy="461665"/>
              </a:xfrm>
              <a:prstGeom prst="rect">
                <a:avLst/>
              </a:prstGeom>
              <a:blipFill rotWithShape="0">
                <a:blip r:embed="rId8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14"/>
              <p:cNvSpPr>
                <a:spLocks noChangeArrowheads="1"/>
              </p:cNvSpPr>
              <p:nvPr/>
            </p:nvSpPr>
            <p:spPr bwMode="auto">
              <a:xfrm>
                <a:off x="355762" y="975355"/>
                <a:ext cx="8471209" cy="83099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dirty="0" smtClean="0">
                    <a:solidFill>
                      <a:schemeClr val="tx1"/>
                    </a:solidFill>
                  </a:rPr>
                  <a:t>For an operator </a:t>
                </a:r>
                <a:r>
                  <a:rPr lang="en-US" i="1" dirty="0">
                    <a:solidFill>
                      <a:schemeClr val="tx1"/>
                    </a:solidFill>
                  </a:rPr>
                  <a:t>H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to be a </a:t>
                </a:r>
                <a:r>
                  <a:rPr lang="en-US" b="1" dirty="0">
                    <a:solidFill>
                      <a:schemeClr val="tx1"/>
                    </a:solidFill>
                  </a:rPr>
                  <a:t>linear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operator, </a:t>
                </a:r>
                <a:r>
                  <a:rPr lang="en-US" dirty="0">
                    <a:solidFill>
                      <a:schemeClr val="tx1"/>
                    </a:solidFill>
                  </a:rPr>
                  <a:t>for a class of inputs {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tx1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}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we must have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4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5762" y="975355"/>
                <a:ext cx="8471209" cy="830997"/>
              </a:xfrm>
              <a:prstGeom prst="rect">
                <a:avLst/>
              </a:prstGeom>
              <a:blipFill rotWithShape="0">
                <a:blip r:embed="rId9"/>
                <a:stretch>
                  <a:fillRect l="-1079" t="-5882" b="-16176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Rectangle 24"/>
          <p:cNvSpPr/>
          <p:nvPr/>
        </p:nvSpPr>
        <p:spPr>
          <a:xfrm>
            <a:off x="4543720" y="6347609"/>
            <a:ext cx="45948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US" dirty="0"/>
              <a:t>Adapted from Xavier Intes’ PPT</a:t>
            </a: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52400" y="152400"/>
            <a:ext cx="8839200" cy="838200"/>
          </a:xfrm>
          <a:prstGeom prst="rect">
            <a:avLst/>
          </a:prstGeo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ctr"/>
            <a:r>
              <a:rPr lang="en-US" sz="4000" b="1" kern="0" dirty="0" smtClean="0"/>
              <a:t>Homogeneity</a:t>
            </a:r>
            <a:endParaRPr lang="en-US" sz="4000" b="1" kern="0" dirty="0"/>
          </a:p>
        </p:txBody>
      </p:sp>
    </p:spTree>
    <p:extLst>
      <p:ext uri="{BB962C8B-B14F-4D97-AF65-F5344CB8AC3E}">
        <p14:creationId xmlns:p14="http://schemas.microsoft.com/office/powerpoint/2010/main" val="311085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Quiz: Linear or Not?</a:t>
            </a:r>
            <a:endParaRPr lang="en-US" sz="4000" dirty="0"/>
          </a:p>
        </p:txBody>
      </p:sp>
      <p:graphicFrame>
        <p:nvGraphicFramePr>
          <p:cNvPr id="6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197683"/>
              </p:ext>
            </p:extLst>
          </p:nvPr>
        </p:nvGraphicFramePr>
        <p:xfrm>
          <a:off x="6415370" y="4146547"/>
          <a:ext cx="587919" cy="5457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346" name="Equation" r:id="rId3" imgW="355320" imgH="330120" progId="Equation.DSMT4">
                  <p:embed/>
                </p:oleObj>
              </mc:Choice>
              <mc:Fallback>
                <p:oleObj name="Equation" r:id="rId3" imgW="355320" imgH="33012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15370" y="4146547"/>
                        <a:ext cx="587919" cy="54572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ube 6"/>
          <p:cNvSpPr/>
          <p:nvPr/>
        </p:nvSpPr>
        <p:spPr bwMode="auto">
          <a:xfrm>
            <a:off x="3083857" y="1480851"/>
            <a:ext cx="2886635" cy="2241177"/>
          </a:xfrm>
          <a:prstGeom prst="cub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8" name="Right Arrow 7"/>
          <p:cNvSpPr/>
          <p:nvPr/>
        </p:nvSpPr>
        <p:spPr bwMode="auto">
          <a:xfrm>
            <a:off x="1111623" y="2164407"/>
            <a:ext cx="1604683" cy="995083"/>
          </a:xfrm>
          <a:prstGeom prst="right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9" name="Right Arrow 8"/>
          <p:cNvSpPr/>
          <p:nvPr/>
        </p:nvSpPr>
        <p:spPr bwMode="auto">
          <a:xfrm>
            <a:off x="6320118" y="2164407"/>
            <a:ext cx="1604683" cy="995083"/>
          </a:xfrm>
          <a:prstGeom prst="rightArrow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12" name="Title 1"/>
          <p:cNvSpPr txBox="1">
            <a:spLocks/>
          </p:cNvSpPr>
          <p:nvPr/>
        </p:nvSpPr>
        <p:spPr bwMode="auto">
          <a:xfrm>
            <a:off x="3469336" y="2242848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00FF"/>
                </a:solidFill>
              </a:rPr>
              <a:t>System L</a:t>
            </a:r>
            <a:endParaRPr lang="en-US" sz="2800" kern="0" dirty="0">
              <a:solidFill>
                <a:srgbClr val="0000FF"/>
              </a:solidFill>
            </a:endParaRPr>
          </a:p>
        </p:txBody>
      </p:sp>
      <p:graphicFrame>
        <p:nvGraphicFramePr>
          <p:cNvPr id="13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2515240"/>
              </p:ext>
            </p:extLst>
          </p:nvPr>
        </p:nvGraphicFramePr>
        <p:xfrm>
          <a:off x="2101410" y="4262113"/>
          <a:ext cx="294418" cy="3145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347" name="Equation" r:id="rId5" imgW="177480" imgH="190440" progId="Equation.DSMT4">
                  <p:embed/>
                </p:oleObj>
              </mc:Choice>
              <mc:Fallback>
                <p:oleObj name="Equation" r:id="rId5" imgW="177480" imgH="19044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01410" y="4262113"/>
                        <a:ext cx="294418" cy="3145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5773507"/>
              </p:ext>
            </p:extLst>
          </p:nvPr>
        </p:nvGraphicFramePr>
        <p:xfrm>
          <a:off x="6415370" y="4792005"/>
          <a:ext cx="566824" cy="3989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348" name="Equation" r:id="rId7" imgW="342720" imgH="241200" progId="Equation.DSMT4">
                  <p:embed/>
                </p:oleObj>
              </mc:Choice>
              <mc:Fallback>
                <p:oleObj name="Equation" r:id="rId7" imgW="342720" imgH="241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15370" y="4792005"/>
                        <a:ext cx="566824" cy="39897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5869046"/>
              </p:ext>
            </p:extLst>
          </p:nvPr>
        </p:nvGraphicFramePr>
        <p:xfrm>
          <a:off x="2101410" y="4792005"/>
          <a:ext cx="294418" cy="3980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349" name="Equation" r:id="rId9" imgW="177480" imgH="241200" progId="Equation.DSMT4">
                  <p:embed/>
                </p:oleObj>
              </mc:Choice>
              <mc:Fallback>
                <p:oleObj name="Equation" r:id="rId9" imgW="177480" imgH="241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01410" y="4792005"/>
                        <a:ext cx="294418" cy="39806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082000"/>
              </p:ext>
            </p:extLst>
          </p:nvPr>
        </p:nvGraphicFramePr>
        <p:xfrm>
          <a:off x="6415370" y="5141310"/>
          <a:ext cx="1617009" cy="1217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350" name="Equation" r:id="rId11" imgW="977760" imgH="736560" progId="Equation.DSMT4">
                  <p:embed/>
                </p:oleObj>
              </mc:Choice>
              <mc:Fallback>
                <p:oleObj name="Equation" r:id="rId11" imgW="977760" imgH="73656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15370" y="5141310"/>
                        <a:ext cx="1617009" cy="1217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5102390"/>
              </p:ext>
            </p:extLst>
          </p:nvPr>
        </p:nvGraphicFramePr>
        <p:xfrm>
          <a:off x="1428191" y="5498097"/>
          <a:ext cx="967637" cy="503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351" name="Equation" r:id="rId13" imgW="583920" imgH="304560" progId="Equation.DSMT4">
                  <p:embed/>
                </p:oleObj>
              </mc:Choice>
              <mc:Fallback>
                <p:oleObj name="Equation" r:id="rId13" imgW="583920" imgH="30456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28191" y="5498097"/>
                        <a:ext cx="967637" cy="503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Arrow Connector 18"/>
          <p:cNvCxnSpPr/>
          <p:nvPr/>
        </p:nvCxnSpPr>
        <p:spPr bwMode="auto">
          <a:xfrm>
            <a:off x="2545976" y="4419411"/>
            <a:ext cx="3774142" cy="0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accent6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0" name="Straight Arrow Connector 19"/>
          <p:cNvCxnSpPr/>
          <p:nvPr/>
        </p:nvCxnSpPr>
        <p:spPr bwMode="auto">
          <a:xfrm>
            <a:off x="2545976" y="5739949"/>
            <a:ext cx="3774142" cy="0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accent6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1" name="Straight Arrow Connector 20"/>
          <p:cNvCxnSpPr/>
          <p:nvPr/>
        </p:nvCxnSpPr>
        <p:spPr bwMode="auto">
          <a:xfrm>
            <a:off x="2518528" y="4979660"/>
            <a:ext cx="3774142" cy="0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accent6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4254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Additivity &amp; Homogeneity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0356" y="2124420"/>
            <a:ext cx="2249278" cy="618780"/>
          </a:xfrm>
          <a:ln w="38100">
            <a:solidFill>
              <a:srgbClr val="FF0000"/>
            </a:solidFill>
          </a:ln>
        </p:spPr>
        <p:txBody>
          <a:bodyPr/>
          <a:lstStyle/>
          <a:p>
            <a:pPr marL="0" indent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3200" dirty="0" smtClean="0">
                <a:solidFill>
                  <a:srgbClr val="FF0000"/>
                </a:solidFill>
              </a:rPr>
              <a:t>Additivity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770304" y="2124420"/>
            <a:ext cx="3049836" cy="618780"/>
          </a:xfrm>
          <a:prstGeom prst="rect">
            <a:avLst/>
          </a:prstGeom>
          <a:noFill/>
          <a:ln w="38100">
            <a:solidFill>
              <a:srgbClr val="0000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rtl="0" fontAlgn="base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3200" kern="0" dirty="0" smtClean="0">
                <a:solidFill>
                  <a:srgbClr val="0000FF"/>
                </a:solidFill>
              </a:rPr>
              <a:t>Homogeneity</a:t>
            </a:r>
            <a:endParaRPr lang="en-US" sz="3200" kern="0" dirty="0">
              <a:solidFill>
                <a:srgbClr val="0000FF"/>
              </a:solidFill>
            </a:endParaRPr>
          </a:p>
        </p:txBody>
      </p:sp>
      <p:cxnSp>
        <p:nvCxnSpPr>
          <p:cNvPr id="6" name="Curved Connector 5"/>
          <p:cNvCxnSpPr>
            <a:stCxn id="3" idx="0"/>
            <a:endCxn id="4" idx="0"/>
          </p:cNvCxnSpPr>
          <p:nvPr/>
        </p:nvCxnSpPr>
        <p:spPr bwMode="auto">
          <a:xfrm rot="5400000" flipH="1" flipV="1">
            <a:off x="4425108" y="254307"/>
            <a:ext cx="12700" cy="3740227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635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" name="Curved Connector 6"/>
          <p:cNvCxnSpPr>
            <a:stCxn id="4" idx="2"/>
            <a:endCxn id="3" idx="2"/>
          </p:cNvCxnSpPr>
          <p:nvPr/>
        </p:nvCxnSpPr>
        <p:spPr bwMode="auto">
          <a:xfrm rot="5400000">
            <a:off x="4425109" y="873087"/>
            <a:ext cx="12700" cy="3740227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635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1430356" y="4436126"/>
            <a:ext cx="2249278" cy="61878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rtl="0" fontAlgn="base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3200" kern="0" smtClean="0">
                <a:solidFill>
                  <a:srgbClr val="FF0000"/>
                </a:solidFill>
              </a:rPr>
              <a:t>Additivity</a:t>
            </a:r>
            <a:endParaRPr lang="en-US" sz="3200" kern="0" dirty="0">
              <a:solidFill>
                <a:srgbClr val="FF0000"/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4770304" y="4436126"/>
            <a:ext cx="3049836" cy="618780"/>
          </a:xfrm>
          <a:prstGeom prst="rect">
            <a:avLst/>
          </a:prstGeom>
          <a:noFill/>
          <a:ln w="38100">
            <a:solidFill>
              <a:srgbClr val="0000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rtl="0" fontAlgn="base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3200" kern="0" dirty="0" smtClean="0">
                <a:solidFill>
                  <a:srgbClr val="0000FF"/>
                </a:solidFill>
              </a:rPr>
              <a:t>Homogeneity</a:t>
            </a:r>
            <a:endParaRPr lang="en-US" sz="3200" kern="0" dirty="0">
              <a:solidFill>
                <a:srgbClr val="0000FF"/>
              </a:solidFill>
            </a:endParaRPr>
          </a:p>
        </p:txBody>
      </p:sp>
      <p:cxnSp>
        <p:nvCxnSpPr>
          <p:cNvPr id="12" name="Curved Connector 11"/>
          <p:cNvCxnSpPr>
            <a:stCxn id="10" idx="0"/>
            <a:endCxn id="11" idx="0"/>
          </p:cNvCxnSpPr>
          <p:nvPr/>
        </p:nvCxnSpPr>
        <p:spPr bwMode="auto">
          <a:xfrm rot="5400000" flipH="1" flipV="1">
            <a:off x="4425108" y="2566013"/>
            <a:ext cx="12700" cy="3740227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635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" name="Curved Connector 12"/>
          <p:cNvCxnSpPr>
            <a:stCxn id="11" idx="2"/>
            <a:endCxn id="10" idx="2"/>
          </p:cNvCxnSpPr>
          <p:nvPr/>
        </p:nvCxnSpPr>
        <p:spPr bwMode="auto">
          <a:xfrm rot="5400000">
            <a:off x="4425109" y="3184793"/>
            <a:ext cx="12700" cy="3740227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635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" name="Straight Connector 14"/>
          <p:cNvCxnSpPr/>
          <p:nvPr/>
        </p:nvCxnSpPr>
        <p:spPr bwMode="auto">
          <a:xfrm flipH="1">
            <a:off x="4124936" y="3778785"/>
            <a:ext cx="209321" cy="848299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/>
          <p:cNvCxnSpPr/>
          <p:nvPr/>
        </p:nvCxnSpPr>
        <p:spPr bwMode="auto">
          <a:xfrm flipH="1">
            <a:off x="4124936" y="4853925"/>
            <a:ext cx="209321" cy="848299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7" name="Picture 4" descr="http://www.wpclipart.com/blanks/buttons/round/button_round_gree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058" y="2825328"/>
            <a:ext cx="1490954" cy="1490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67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838200"/>
          </a:xfrm>
        </p:spPr>
        <p:txBody>
          <a:bodyPr/>
          <a:lstStyle/>
          <a:p>
            <a:r>
              <a:rPr lang="en-US" sz="4000" dirty="0" smtClean="0"/>
              <a:t>Equivalence in the Continuous Case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0356" y="1419340"/>
            <a:ext cx="2249278" cy="618780"/>
          </a:xfrm>
          <a:ln w="38100">
            <a:solidFill>
              <a:srgbClr val="FF0000"/>
            </a:solidFill>
          </a:ln>
        </p:spPr>
        <p:txBody>
          <a:bodyPr/>
          <a:lstStyle/>
          <a:p>
            <a:pPr marL="0" indent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3200" dirty="0" smtClean="0">
                <a:solidFill>
                  <a:srgbClr val="FF0000"/>
                </a:solidFill>
              </a:rPr>
              <a:t>Additivity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770304" y="1419340"/>
            <a:ext cx="3049836" cy="618780"/>
          </a:xfrm>
          <a:prstGeom prst="rect">
            <a:avLst/>
          </a:prstGeom>
          <a:noFill/>
          <a:ln w="38100">
            <a:solidFill>
              <a:srgbClr val="0000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rtl="0" fontAlgn="base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3200" kern="0" dirty="0" smtClean="0">
                <a:solidFill>
                  <a:srgbClr val="0000FF"/>
                </a:solidFill>
              </a:rPr>
              <a:t>Homogeneity</a:t>
            </a:r>
            <a:endParaRPr lang="en-US" sz="3200" kern="0" dirty="0">
              <a:solidFill>
                <a:srgbClr val="0000FF"/>
              </a:solidFill>
            </a:endParaRPr>
          </a:p>
        </p:txBody>
      </p:sp>
      <p:cxnSp>
        <p:nvCxnSpPr>
          <p:cNvPr id="6" name="Curved Connector 5"/>
          <p:cNvCxnSpPr>
            <a:stCxn id="3" idx="0"/>
            <a:endCxn id="4" idx="0"/>
          </p:cNvCxnSpPr>
          <p:nvPr/>
        </p:nvCxnSpPr>
        <p:spPr bwMode="auto">
          <a:xfrm rot="5400000" flipH="1" flipV="1">
            <a:off x="4425108" y="-450773"/>
            <a:ext cx="12700" cy="3740227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635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" name="Curved Connector 6"/>
          <p:cNvCxnSpPr>
            <a:stCxn id="4" idx="2"/>
            <a:endCxn id="3" idx="2"/>
          </p:cNvCxnSpPr>
          <p:nvPr/>
        </p:nvCxnSpPr>
        <p:spPr bwMode="auto">
          <a:xfrm rot="5400000">
            <a:off x="4425109" y="168007"/>
            <a:ext cx="12700" cy="3740227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635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graphicFrame>
        <p:nvGraphicFramePr>
          <p:cNvPr id="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917501"/>
              </p:ext>
            </p:extLst>
          </p:nvPr>
        </p:nvGraphicFramePr>
        <p:xfrm>
          <a:off x="846062" y="2843907"/>
          <a:ext cx="4972050" cy="1439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01" name="Equation" r:id="rId3" imgW="4698720" imgH="1358640" progId="Equation.DSMT4">
                  <p:embed/>
                </p:oleObj>
              </mc:Choice>
              <mc:Fallback>
                <p:oleObj name="Equation" r:id="rId3" imgW="4698720" imgH="135864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6062" y="2843907"/>
                        <a:ext cx="4972050" cy="1439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 bwMode="auto">
          <a:xfrm>
            <a:off x="665828" y="2729337"/>
            <a:ext cx="7989902" cy="1669002"/>
          </a:xfrm>
          <a:prstGeom prst="rect">
            <a:avLst/>
          </a:prstGeom>
          <a:solidFill>
            <a:srgbClr val="FFC000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graphicFrame>
        <p:nvGraphicFramePr>
          <p:cNvPr id="10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6496678"/>
              </p:ext>
            </p:extLst>
          </p:nvPr>
        </p:nvGraphicFramePr>
        <p:xfrm>
          <a:off x="846062" y="5060011"/>
          <a:ext cx="7683500" cy="115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02" name="Equation" r:id="rId5" imgW="7264080" imgH="1091880" progId="Equation.DSMT4">
                  <p:embed/>
                </p:oleObj>
              </mc:Choice>
              <mc:Fallback>
                <p:oleObj name="Equation" r:id="rId5" imgW="7264080" imgH="109188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6062" y="5060011"/>
                        <a:ext cx="7683500" cy="1155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 bwMode="auto">
          <a:xfrm>
            <a:off x="665828" y="4803360"/>
            <a:ext cx="7989902" cy="1669002"/>
          </a:xfrm>
          <a:prstGeom prst="rect">
            <a:avLst/>
          </a:prstGeom>
          <a:solidFill>
            <a:srgbClr val="00B050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</p:spTree>
    <p:extLst>
      <p:ext uri="{BB962C8B-B14F-4D97-AF65-F5344CB8AC3E}">
        <p14:creationId xmlns:p14="http://schemas.microsoft.com/office/powerpoint/2010/main" val="293306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Independence of Homogeneity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2554995" y="4864205"/>
            <a:ext cx="63467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smtClean="0">
                <a:solidFill>
                  <a:srgbClr val="00B050"/>
                </a:solidFill>
                <a:latin typeface="+mn-lt"/>
              </a:rPr>
              <a:t>To my best knowledge, </a:t>
            </a:r>
            <a:r>
              <a:rPr lang="en-US" dirty="0">
                <a:solidFill>
                  <a:srgbClr val="00B050"/>
                </a:solidFill>
                <a:latin typeface="+mn-lt"/>
              </a:rPr>
              <a:t>it remains a challenge to </a:t>
            </a:r>
            <a:r>
              <a:rPr lang="en-US" dirty="0" smtClean="0">
                <a:solidFill>
                  <a:srgbClr val="00B050"/>
                </a:solidFill>
                <a:latin typeface="+mn-lt"/>
              </a:rPr>
              <a:t>construct such a counter-example for </a:t>
            </a:r>
            <a:r>
              <a:rPr lang="en-US" dirty="0">
                <a:solidFill>
                  <a:srgbClr val="00B050"/>
                </a:solidFill>
                <a:latin typeface="+mn-lt"/>
              </a:rPr>
              <a:t>a real </a:t>
            </a:r>
            <a:r>
              <a:rPr lang="en-US" dirty="0" smtClean="0">
                <a:solidFill>
                  <a:srgbClr val="00B050"/>
                </a:solidFill>
                <a:latin typeface="+mn-lt"/>
              </a:rPr>
              <a:t>scalar. I </a:t>
            </a:r>
            <a:r>
              <a:rPr lang="en-US" dirty="0">
                <a:solidFill>
                  <a:srgbClr val="00B050"/>
                </a:solidFill>
                <a:latin typeface="+mn-lt"/>
              </a:rPr>
              <a:t>would appreciate any information on this topic.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929136"/>
              </p:ext>
            </p:extLst>
          </p:nvPr>
        </p:nvGraphicFramePr>
        <p:xfrm>
          <a:off x="2617788" y="4014788"/>
          <a:ext cx="5019675" cy="612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6" name="Equation" r:id="rId3" imgW="2108160" imgH="253800" progId="Equation.DSMT4">
                  <p:embed/>
                </p:oleObj>
              </mc:Choice>
              <mc:Fallback>
                <p:oleObj name="Equation" r:id="rId3" imgW="2108160" imgH="253800" progId="Equation.DSMT4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17788" y="4014788"/>
                        <a:ext cx="5019675" cy="6127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Content Placeholder 2"/>
          <p:cNvSpPr txBox="1">
            <a:spLocks/>
          </p:cNvSpPr>
          <p:nvPr/>
        </p:nvSpPr>
        <p:spPr bwMode="auto">
          <a:xfrm>
            <a:off x="1430356" y="1755069"/>
            <a:ext cx="2249278" cy="61878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rtl="0" fontAlgn="base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3200" kern="0" smtClean="0">
                <a:solidFill>
                  <a:srgbClr val="FF0000"/>
                </a:solidFill>
              </a:rPr>
              <a:t>Additivity</a:t>
            </a:r>
            <a:endParaRPr lang="en-US" sz="3200" kern="0" dirty="0">
              <a:solidFill>
                <a:srgbClr val="FF0000"/>
              </a:solidFill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 bwMode="auto">
          <a:xfrm>
            <a:off x="4770304" y="1755069"/>
            <a:ext cx="3049836" cy="618780"/>
          </a:xfrm>
          <a:prstGeom prst="rect">
            <a:avLst/>
          </a:prstGeom>
          <a:noFill/>
          <a:ln w="38100">
            <a:solidFill>
              <a:srgbClr val="0000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rtl="0" fontAlgn="base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3200" kern="0" dirty="0" smtClean="0">
                <a:solidFill>
                  <a:srgbClr val="0000FF"/>
                </a:solidFill>
              </a:rPr>
              <a:t>Homogeneity</a:t>
            </a:r>
            <a:endParaRPr lang="en-US" sz="3200" kern="0" dirty="0">
              <a:solidFill>
                <a:srgbClr val="0000FF"/>
              </a:solidFill>
            </a:endParaRPr>
          </a:p>
        </p:txBody>
      </p:sp>
      <p:cxnSp>
        <p:nvCxnSpPr>
          <p:cNvPr id="18" name="Curved Connector 17"/>
          <p:cNvCxnSpPr>
            <a:stCxn id="14" idx="0"/>
            <a:endCxn id="17" idx="0"/>
          </p:cNvCxnSpPr>
          <p:nvPr/>
        </p:nvCxnSpPr>
        <p:spPr bwMode="auto">
          <a:xfrm rot="5400000" flipH="1" flipV="1">
            <a:off x="4425108" y="-115044"/>
            <a:ext cx="12700" cy="3740227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635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H="1">
            <a:off x="4124936" y="1097728"/>
            <a:ext cx="209321" cy="848299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964" name="Picture 4" descr="Image resul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95" y="2704146"/>
            <a:ext cx="2095500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1886476"/>
              </p:ext>
            </p:extLst>
          </p:nvPr>
        </p:nvGraphicFramePr>
        <p:xfrm>
          <a:off x="2554995" y="2855894"/>
          <a:ext cx="3757277" cy="5555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7" name="Equation" r:id="rId6" imgW="1739880" imgH="253800" progId="Equation.DSMT4">
                  <p:embed/>
                </p:oleObj>
              </mc:Choice>
              <mc:Fallback>
                <p:oleObj name="Equation" r:id="rId6" imgW="1739880" imgH="253800" progId="Equation.DSMT4">
                  <p:embed/>
                  <p:pic>
                    <p:nvPicPr>
                      <p:cNvPr id="6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4995" y="2855894"/>
                        <a:ext cx="3757277" cy="5555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7359520"/>
              </p:ext>
            </p:extLst>
          </p:nvPr>
        </p:nvGraphicFramePr>
        <p:xfrm>
          <a:off x="2554995" y="3397736"/>
          <a:ext cx="6363869" cy="546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8" name="Equation" r:id="rId8" imgW="2997000" imgH="253800" progId="Equation.DSMT4">
                  <p:embed/>
                </p:oleObj>
              </mc:Choice>
              <mc:Fallback>
                <p:oleObj name="Equation" r:id="rId8" imgW="2997000" imgH="253800" progId="Equation.DSMT4">
                  <p:embed/>
                  <p:pic>
                    <p:nvPicPr>
                      <p:cNvPr id="1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4995" y="3397736"/>
                        <a:ext cx="6363869" cy="5462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1075788"/>
              </p:ext>
            </p:extLst>
          </p:nvPr>
        </p:nvGraphicFramePr>
        <p:xfrm>
          <a:off x="1438273" y="5269735"/>
          <a:ext cx="1052713" cy="3776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9" name="Equation" r:id="rId10" imgW="609480" imgH="228600" progId="Equation.DSMT4">
                  <p:embed/>
                </p:oleObj>
              </mc:Choice>
              <mc:Fallback>
                <p:oleObj name="Equation" r:id="rId10" imgW="609480" imgH="228600" progId="Equation.DSMT4">
                  <p:embed/>
                  <p:pic>
                    <p:nvPicPr>
                      <p:cNvPr id="1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38273" y="5269735"/>
                        <a:ext cx="1052713" cy="37763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266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Independence </a:t>
            </a:r>
            <a:r>
              <a:rPr lang="en-US" dirty="0" smtClean="0"/>
              <a:t>of Additivity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1430356" y="1134936"/>
            <a:ext cx="2249278" cy="61878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rtl="0" fontAlgn="base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3200" kern="0" smtClean="0">
                <a:solidFill>
                  <a:srgbClr val="FF0000"/>
                </a:solidFill>
              </a:rPr>
              <a:t>Additivity</a:t>
            </a:r>
            <a:endParaRPr lang="en-US" sz="3200" kern="0" dirty="0">
              <a:solidFill>
                <a:srgbClr val="FF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770304" y="1134936"/>
            <a:ext cx="3049836" cy="618780"/>
          </a:xfrm>
          <a:prstGeom prst="rect">
            <a:avLst/>
          </a:prstGeom>
          <a:noFill/>
          <a:ln w="38100">
            <a:solidFill>
              <a:srgbClr val="0000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rtl="0" fontAlgn="base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3200" kern="0" dirty="0" smtClean="0">
                <a:solidFill>
                  <a:srgbClr val="0000FF"/>
                </a:solidFill>
              </a:rPr>
              <a:t>Homogeneity</a:t>
            </a:r>
            <a:endParaRPr lang="en-US" sz="3200" kern="0" dirty="0">
              <a:solidFill>
                <a:srgbClr val="0000FF"/>
              </a:solidFill>
            </a:endParaRPr>
          </a:p>
        </p:txBody>
      </p:sp>
      <p:cxnSp>
        <p:nvCxnSpPr>
          <p:cNvPr id="7" name="Curved Connector 6"/>
          <p:cNvCxnSpPr>
            <a:stCxn id="5" idx="2"/>
            <a:endCxn id="4" idx="2"/>
          </p:cNvCxnSpPr>
          <p:nvPr/>
        </p:nvCxnSpPr>
        <p:spPr bwMode="auto">
          <a:xfrm rot="5400000">
            <a:off x="4425109" y="-116397"/>
            <a:ext cx="12700" cy="3740227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635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Connector 8"/>
          <p:cNvCxnSpPr/>
          <p:nvPr/>
        </p:nvCxnSpPr>
        <p:spPr bwMode="auto">
          <a:xfrm flipH="1">
            <a:off x="4124936" y="1552735"/>
            <a:ext cx="209321" cy="848299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86" y="2492094"/>
            <a:ext cx="8800022" cy="400186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 bwMode="auto">
          <a:xfrm>
            <a:off x="5514975" y="3971925"/>
            <a:ext cx="325755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/>
          <p:cNvCxnSpPr/>
          <p:nvPr/>
        </p:nvCxnSpPr>
        <p:spPr bwMode="auto">
          <a:xfrm>
            <a:off x="323850" y="4495800"/>
            <a:ext cx="110650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7588638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Recap!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14"/>
              <p:cNvSpPr>
                <a:spLocks noChangeArrowheads="1"/>
              </p:cNvSpPr>
              <p:nvPr/>
            </p:nvSpPr>
            <p:spPr bwMode="auto">
              <a:xfrm>
                <a:off x="260817" y="1095860"/>
                <a:ext cx="8471209" cy="344709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pPr lvl="1">
                  <a:spcAft>
                    <a:spcPts val="1200"/>
                  </a:spcAft>
                </a:pPr>
                <a:r>
                  <a:rPr lang="en-US" dirty="0" smtClean="0">
                    <a:solidFill>
                      <a:schemeClr val="tx1"/>
                    </a:solidFill>
                    <a:latin typeface="+mn-lt"/>
                  </a:rPr>
                  <a:t>An </a:t>
                </a:r>
                <a:r>
                  <a:rPr lang="en-US" dirty="0">
                    <a:solidFill>
                      <a:schemeClr val="tx1"/>
                    </a:solidFill>
                    <a:latin typeface="+mn-lt"/>
                  </a:rPr>
                  <a:t>operator </a:t>
                </a:r>
                <a:r>
                  <a:rPr lang="en-US" i="1" dirty="0">
                    <a:latin typeface="+mn-lt"/>
                  </a:rPr>
                  <a:t>L</a:t>
                </a:r>
                <a:r>
                  <a:rPr lang="en-US" dirty="0" smtClean="0">
                    <a:solidFill>
                      <a:schemeClr val="tx1"/>
                    </a:solidFill>
                    <a:latin typeface="+mn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  <a:latin typeface="+mn-lt"/>
                  </a:rPr>
                  <a:t>is called a </a:t>
                </a:r>
                <a:r>
                  <a:rPr lang="en-US" b="1" dirty="0">
                    <a:solidFill>
                      <a:schemeClr val="tx1"/>
                    </a:solidFill>
                    <a:latin typeface="+mn-lt"/>
                  </a:rPr>
                  <a:t>linear</a:t>
                </a:r>
                <a:r>
                  <a:rPr lang="en-US" dirty="0">
                    <a:solidFill>
                      <a:schemeClr val="tx1"/>
                    </a:solidFill>
                    <a:latin typeface="+mn-lt"/>
                  </a:rPr>
                  <a:t> operator for a </a:t>
                </a:r>
                <a:r>
                  <a:rPr lang="en-US" dirty="0">
                    <a:solidFill>
                      <a:srgbClr val="FF0000"/>
                    </a:solidFill>
                    <a:latin typeface="+mn-lt"/>
                  </a:rPr>
                  <a:t>class</a:t>
                </a:r>
                <a:r>
                  <a:rPr lang="en-US" dirty="0">
                    <a:solidFill>
                      <a:schemeClr val="tx1"/>
                    </a:solidFill>
                    <a:latin typeface="+mn-lt"/>
                  </a:rPr>
                  <a:t> of </a:t>
                </a:r>
                <a:r>
                  <a:rPr lang="en-US" dirty="0" smtClean="0">
                    <a:solidFill>
                      <a:schemeClr val="tx1"/>
                    </a:solidFill>
                    <a:latin typeface="+mn-lt"/>
                  </a:rPr>
                  <a:t>inputs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smtClean="0">
                    <a:solidFill>
                      <a:schemeClr val="tx1"/>
                    </a:solidFill>
                    <a:latin typeface="+mn-lt"/>
                  </a:rPr>
                  <a:t> and a scalar in a </a:t>
                </a:r>
                <a:r>
                  <a:rPr lang="en-US" dirty="0" smtClean="0">
                    <a:solidFill>
                      <a:srgbClr val="FF0000"/>
                    </a:solidFill>
                    <a:latin typeface="+mn-lt"/>
                  </a:rPr>
                  <a:t>domain</a:t>
                </a:r>
                <a:r>
                  <a:rPr lang="en-US" dirty="0" smtClean="0">
                    <a:latin typeface="+mn-lt"/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  <a:latin typeface="+mn-lt"/>
                  </a:rPr>
                  <a:t>if and only if:</a:t>
                </a:r>
              </a:p>
              <a:p>
                <a:pPr lvl="1">
                  <a:spcAft>
                    <a:spcPts val="1200"/>
                  </a:spcAft>
                </a:pPr>
                <a:endParaRPr lang="en-US" dirty="0">
                  <a:latin typeface="+mn-lt"/>
                </a:endParaRPr>
              </a:p>
              <a:p>
                <a:pPr lvl="1">
                  <a:spcAft>
                    <a:spcPts val="1200"/>
                  </a:spcAft>
                </a:pPr>
                <a:endParaRPr lang="en-US" dirty="0">
                  <a:solidFill>
                    <a:schemeClr val="tx1"/>
                  </a:solidFill>
                  <a:latin typeface="+mn-lt"/>
                </a:endParaRPr>
              </a:p>
              <a:p>
                <a:pPr lvl="1">
                  <a:spcAft>
                    <a:spcPts val="1200"/>
                  </a:spcAft>
                </a:pPr>
                <a:endParaRPr lang="en-US" dirty="0" smtClean="0">
                  <a:solidFill>
                    <a:schemeClr val="tx1"/>
                  </a:solidFill>
                  <a:latin typeface="+mn-lt"/>
                </a:endParaRPr>
              </a:p>
              <a:p>
                <a:pPr lvl="1">
                  <a:spcAft>
                    <a:spcPts val="1200"/>
                  </a:spcAft>
                </a:pPr>
                <a:endParaRPr lang="en-US" dirty="0" smtClean="0">
                  <a:solidFill>
                    <a:schemeClr val="tx1"/>
                  </a:solidFill>
                  <a:latin typeface="+mn-lt"/>
                </a:endParaRPr>
              </a:p>
              <a:p>
                <a:pPr lvl="1">
                  <a:spcAft>
                    <a:spcPts val="1200"/>
                  </a:spcAft>
                </a:pPr>
                <a:r>
                  <a:rPr lang="en-US" dirty="0" smtClean="0">
                    <a:solidFill>
                      <a:schemeClr val="tx1"/>
                    </a:solidFill>
                    <a:latin typeface="+mn-lt"/>
                  </a:rPr>
                  <a:t>Linear system = A system described by a linear operator</a:t>
                </a:r>
              </a:p>
            </p:txBody>
          </p:sp>
        </mc:Choice>
        <mc:Fallback xmlns="">
          <p:sp>
            <p:nvSpPr>
              <p:cNvPr id="4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0817" y="1095860"/>
                <a:ext cx="8471209" cy="3447098"/>
              </a:xfrm>
              <a:prstGeom prst="rect">
                <a:avLst/>
              </a:prstGeom>
              <a:blipFill>
                <a:blip r:embed="rId2"/>
                <a:stretch>
                  <a:fillRect t="-1239" b="-336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2974427" y="2314131"/>
                <a:ext cx="5386539" cy="13234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i="1" dirty="0" smtClean="0">
                    <a:solidFill>
                      <a:srgbClr val="00B050"/>
                    </a:solidFill>
                  </a:rPr>
                  <a:t>L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40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  <m:r>
                              <a:rPr lang="en-US" sz="4000" i="1" baseline="-2500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en-US" sz="4000" i="1">
                            <a:solidFill>
                              <a:srgbClr val="00B050"/>
                            </a:solidFill>
                            <a:latin typeface="Cambria Math"/>
                          </a:rPr>
                          <m:t>+</m:t>
                        </m:r>
                        <m:sSub>
                          <m:sSubPr>
                            <m:ctrlP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4000" i="1" dirty="0" smtClean="0">
                    <a:solidFill>
                      <a:srgbClr val="00B050"/>
                    </a:solidFill>
                  </a:rPr>
                  <a:t>=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sz="40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40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4000" i="1">
                            <a:solidFill>
                              <a:srgbClr val="00B050"/>
                            </a:solidFill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sz="4000" i="1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begChr m:val="["/>
                        <m:endChr m:val="]"/>
                        <m:ctrlPr>
                          <a:rPr lang="en-US" sz="40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4000" i="1" dirty="0">
                    <a:solidFill>
                      <a:srgbClr val="00B050"/>
                    </a:solidFill>
                  </a:rPr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40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4000" i="1">
                            <a:solidFill>
                              <a:srgbClr val="00B050"/>
                            </a:solidFill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sz="4000" i="1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begChr m:val="["/>
                        <m:endChr m:val="]"/>
                        <m:ctrlPr>
                          <a:rPr lang="en-US" sz="40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endParaRPr lang="en-US" sz="4000" i="1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4427" y="2314131"/>
                <a:ext cx="5386539" cy="1323439"/>
              </a:xfrm>
              <a:prstGeom prst="rect">
                <a:avLst/>
              </a:prstGeom>
              <a:blipFill>
                <a:blip r:embed="rId3"/>
                <a:stretch>
                  <a:fillRect l="-2715" t="-8295" r="-2715" b="-188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938" name="Picture 2" descr="http://www.magic-emoji.com/emoji/images/83_emoji_iphone_black_diamond_sui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97927" y="1737599"/>
            <a:ext cx="2476500" cy="247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866" name="Picture 2" descr="Image result for linearity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26" y="4648218"/>
            <a:ext cx="8234100" cy="2068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26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Relative Linearity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3904593"/>
          </a:xfrm>
        </p:spPr>
        <p:txBody>
          <a:bodyPr/>
          <a:lstStyle/>
          <a:p>
            <a:pPr marL="0" indent="0" algn="just">
              <a:buNone/>
            </a:pPr>
            <a:r>
              <a:rPr lang="en-US" b="0" dirty="0"/>
              <a:t>The apparent discrepancy between the linear system and linear function concepts can be eliminated by considering the system responses in terms of relative changes. Given a status of a system as defined by its input-output relationship in a specific coordinate system, let us look at changes in the input and the resultant changes in the output of the system. Then, the linear system can be </a:t>
            </a:r>
            <a:r>
              <a:rPr lang="en-US" b="0" dirty="0" smtClean="0"/>
              <a:t>re-defined:</a:t>
            </a:r>
          </a:p>
          <a:p>
            <a:pPr marL="0" indent="0" algn="just">
              <a:buNone/>
            </a:pPr>
            <a:endParaRPr lang="en-US" b="0" dirty="0"/>
          </a:p>
          <a:p>
            <a:pPr marL="0" indent="0" algn="just">
              <a:buNone/>
            </a:pPr>
            <a:endParaRPr lang="en-US" b="0" dirty="0" smtClean="0"/>
          </a:p>
          <a:p>
            <a:pPr marL="0" indent="0" algn="just">
              <a:buNone/>
            </a:pPr>
            <a:endParaRPr lang="en-US" b="0" dirty="0"/>
          </a:p>
          <a:p>
            <a:pPr marL="0" indent="0" algn="just">
              <a:buNone/>
            </a:pPr>
            <a:endParaRPr lang="en-US" b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1741078" y="4978365"/>
                <a:ext cx="585833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i="1" smtClean="0">
                          <a:solidFill>
                            <a:schemeClr val="tx1"/>
                          </a:solidFill>
                          <a:latin typeface="Cambria Math"/>
                        </a:rPr>
                        <m:t>Δ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baseline="-2500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d>
                        <m:dPr>
                          <m:ctrlPr>
                            <a:rPr lang="en-US" b="0" i="1" baseline="-2500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>
                                  <a:latin typeface="Cambria Math"/>
                                </a:rPr>
                                <m:t>Δ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𝑎𝑛𝑑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l-GR" i="1">
                          <a:latin typeface="Cambria Math"/>
                        </a:rPr>
                        <m:t>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baseline="-2500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>
                                  <a:latin typeface="Cambria Math"/>
                                </a:rPr>
                                <m:t>Δ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i="1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1078" y="4978365"/>
                <a:ext cx="5858335" cy="461665"/>
              </a:xfrm>
              <a:prstGeom prst="rect">
                <a:avLst/>
              </a:prstGeom>
              <a:blipFill>
                <a:blip r:embed="rId2"/>
                <a:stretch>
                  <a:fillRect b="-17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1741078" y="5638038"/>
                <a:ext cx="601254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i="1" smtClean="0">
                          <a:latin typeface="Cambria Math" panose="02040503050406030204" pitchFamily="18" charset="0"/>
                        </a:rPr>
                        <m:t>α</m:t>
                      </m:r>
                      <m:r>
                        <m:rPr>
                          <m:sty m:val="p"/>
                        </m:rPr>
                        <a:rPr lang="el-GR" i="1" smtClean="0">
                          <a:solidFill>
                            <a:schemeClr val="tx1"/>
                          </a:solidFill>
                          <a:latin typeface="Cambria Math"/>
                        </a:rPr>
                        <m:t>Δ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baseline="-2500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d>
                        <m:dPr>
                          <m:ctrlPr>
                            <a:rPr lang="en-US" b="0" i="1" baseline="-2500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i="1">
                          <a:latin typeface="Cambria Math" panose="02040503050406030204" pitchFamily="18" charset="0"/>
                        </a:rPr>
                        <m:t>β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i="1">
                              <a:latin typeface="Cambria Math"/>
                            </a:rPr>
                            <m:t>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α</m:t>
                              </m:r>
                              <m:r>
                                <m:rPr>
                                  <m:sty m:val="p"/>
                                </m:rPr>
                                <a:rPr lang="el-GR" i="1">
                                  <a:latin typeface="Cambria Math"/>
                                </a:rPr>
                                <m:t>Δ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l-G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>
                                  <a:latin typeface="Cambria Math"/>
                                </a:rPr>
                                <m:t>Δ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i="1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1078" y="5638038"/>
                <a:ext cx="6012543" cy="461665"/>
              </a:xfrm>
              <a:prstGeom prst="rect">
                <a:avLst/>
              </a:prstGeom>
              <a:blipFill>
                <a:blip r:embed="rId3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ight Arrow 5"/>
          <p:cNvSpPr/>
          <p:nvPr/>
        </p:nvSpPr>
        <p:spPr bwMode="auto">
          <a:xfrm>
            <a:off x="7753621" y="4977970"/>
            <a:ext cx="738735" cy="462455"/>
          </a:xfrm>
          <a:prstGeom prst="rightArrow">
            <a:avLst/>
          </a:prstGeom>
          <a:solidFill>
            <a:srgbClr val="00B0F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pic>
        <p:nvPicPr>
          <p:cNvPr id="8" name="Picture 4" descr="http://www.wpclipart.com/blanks/buttons/round/button_round_gree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20" y="4812795"/>
            <a:ext cx="1490954" cy="1490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7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le:3 Resistors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0413" y="2039006"/>
            <a:ext cx="4951998" cy="365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6657" y="2423533"/>
            <a:ext cx="3132962" cy="2888547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52400" y="152400"/>
            <a:ext cx="8839200" cy="838200"/>
          </a:xfrm>
          <a:prstGeom prst="rect">
            <a:avLst/>
          </a:prstGeo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ctr"/>
            <a:r>
              <a:rPr lang="en-US" sz="4000" b="1" kern="0" dirty="0" smtClean="0"/>
              <a:t>V-I Relationship for Resistor</a:t>
            </a:r>
            <a:endParaRPr lang="en-US" sz="4000" b="1" kern="0" dirty="0"/>
          </a:p>
        </p:txBody>
      </p:sp>
    </p:spTree>
    <p:extLst>
      <p:ext uri="{BB962C8B-B14F-4D97-AF65-F5344CB8AC3E}">
        <p14:creationId xmlns:p14="http://schemas.microsoft.com/office/powerpoint/2010/main" val="230872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322139"/>
            <a:ext cx="4623241" cy="2818151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52400" y="152400"/>
            <a:ext cx="8839200" cy="838200"/>
          </a:xfrm>
          <a:prstGeom prst="rect">
            <a:avLst/>
          </a:prstGeo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ctr"/>
            <a:r>
              <a:rPr lang="en-US" sz="4000" b="1" kern="0" dirty="0" smtClean="0"/>
              <a:t>V-I Relationship for Capacitor</a:t>
            </a:r>
            <a:endParaRPr lang="en-US" sz="4000" b="1" kern="0" dirty="0"/>
          </a:p>
        </p:txBody>
      </p:sp>
      <p:pic>
        <p:nvPicPr>
          <p:cNvPr id="38916" name="Picture 4" descr="http://www.electronics-tutorials.ws/capacitor/cap5b.gif?x9891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807864"/>
            <a:ext cx="4570540" cy="3846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84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</a:t>
            </a:r>
            <a:r>
              <a:rPr lang="en-US" dirty="0" smtClean="0"/>
              <a:t>Spring 2018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66825"/>
            <a:ext cx="8839200" cy="4895850"/>
          </a:xfrm>
        </p:spPr>
        <p:txBody>
          <a:bodyPr/>
          <a:lstStyle/>
          <a:p>
            <a:r>
              <a:rPr lang="en-US" dirty="0"/>
              <a:t>Grading:</a:t>
            </a:r>
          </a:p>
          <a:p>
            <a:r>
              <a:rPr lang="en-US" b="0" dirty="0"/>
              <a:t>The final grade in this course will be based on the student total score on all components of the course. The total score is broken down into the following components:</a:t>
            </a:r>
          </a:p>
          <a:p>
            <a:r>
              <a:rPr lang="en-US" dirty="0">
                <a:solidFill>
                  <a:srgbClr val="00B050"/>
                </a:solidFill>
              </a:rPr>
              <a:t>Class participation:		10%</a:t>
            </a:r>
          </a:p>
          <a:p>
            <a:r>
              <a:rPr lang="en-US" dirty="0">
                <a:solidFill>
                  <a:srgbClr val="FF0000"/>
                </a:solidFill>
              </a:rPr>
              <a:t>Exam I:				20%</a:t>
            </a:r>
          </a:p>
          <a:p>
            <a:r>
              <a:rPr lang="en-US" dirty="0">
                <a:solidFill>
                  <a:srgbClr val="FF0000"/>
                </a:solidFill>
              </a:rPr>
              <a:t>Exam II:			</a:t>
            </a:r>
            <a:r>
              <a:rPr lang="en-US" dirty="0" smtClean="0">
                <a:solidFill>
                  <a:srgbClr val="FF0000"/>
                </a:solidFill>
              </a:rPr>
              <a:t>	20</a:t>
            </a:r>
            <a:r>
              <a:rPr lang="en-US" dirty="0">
                <a:solidFill>
                  <a:srgbClr val="FF0000"/>
                </a:solidFill>
              </a:rPr>
              <a:t>%</a:t>
            </a:r>
          </a:p>
          <a:p>
            <a:r>
              <a:rPr lang="en-US" dirty="0">
                <a:solidFill>
                  <a:srgbClr val="FF0000"/>
                </a:solidFill>
              </a:rPr>
              <a:t>Exam III:			</a:t>
            </a:r>
            <a:r>
              <a:rPr lang="en-US" dirty="0" smtClean="0">
                <a:solidFill>
                  <a:srgbClr val="FF0000"/>
                </a:solidFill>
              </a:rPr>
              <a:t>	20</a:t>
            </a:r>
            <a:r>
              <a:rPr lang="en-US" dirty="0">
                <a:solidFill>
                  <a:srgbClr val="FF0000"/>
                </a:solidFill>
              </a:rPr>
              <a:t>%</a:t>
            </a:r>
          </a:p>
          <a:p>
            <a:r>
              <a:rPr lang="en-US" dirty="0">
                <a:solidFill>
                  <a:srgbClr val="FF0000"/>
                </a:solidFill>
              </a:rPr>
              <a:t>Homework:			30%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5833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4191" y="2587089"/>
            <a:ext cx="4005115" cy="2626305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52400" y="152400"/>
            <a:ext cx="8839200" cy="838200"/>
          </a:xfrm>
          <a:prstGeom prst="rect">
            <a:avLst/>
          </a:prstGeo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ctr"/>
            <a:r>
              <a:rPr lang="en-US" sz="4000" b="1" kern="0" dirty="0" smtClean="0"/>
              <a:t>V-I Relationship for Inductor</a:t>
            </a:r>
            <a:endParaRPr lang="en-US" sz="4000" b="1" kern="0" dirty="0"/>
          </a:p>
        </p:txBody>
      </p:sp>
      <p:pic>
        <p:nvPicPr>
          <p:cNvPr id="39938" name="Picture 2" descr="Image result for induct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41" y="1799978"/>
            <a:ext cx="4667250" cy="4200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348" y="4318107"/>
            <a:ext cx="304800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152400" y="152400"/>
            <a:ext cx="8839200" cy="838200"/>
          </a:xfrm>
          <a:prstGeom prst="rect">
            <a:avLst/>
          </a:prstGeo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ctr"/>
            <a:r>
              <a:rPr lang="en-US" sz="4000" b="1" kern="0" dirty="0" smtClean="0"/>
              <a:t>Shift-Invariant Linear System</a:t>
            </a:r>
            <a:endParaRPr lang="en-US" sz="4000" b="1" kern="0" dirty="0"/>
          </a:p>
        </p:txBody>
      </p:sp>
      <p:sp>
        <p:nvSpPr>
          <p:cNvPr id="6" name="Down Arrow 5"/>
          <p:cNvSpPr/>
          <p:nvPr/>
        </p:nvSpPr>
        <p:spPr bwMode="auto">
          <a:xfrm>
            <a:off x="4115234" y="3429692"/>
            <a:ext cx="644577" cy="929390"/>
          </a:xfrm>
          <a:prstGeom prst="downArrow">
            <a:avLst/>
          </a:prstGeom>
          <a:solidFill>
            <a:srgbClr val="00B0F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17" name="Cube 16"/>
          <p:cNvSpPr/>
          <p:nvPr/>
        </p:nvSpPr>
        <p:spPr bwMode="auto">
          <a:xfrm>
            <a:off x="3083857" y="1147476"/>
            <a:ext cx="2886635" cy="2241177"/>
          </a:xfrm>
          <a:prstGeom prst="cub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19" name="Right Arrow 18"/>
          <p:cNvSpPr/>
          <p:nvPr/>
        </p:nvSpPr>
        <p:spPr bwMode="auto">
          <a:xfrm>
            <a:off x="1111623" y="1831032"/>
            <a:ext cx="1604683" cy="995083"/>
          </a:xfrm>
          <a:prstGeom prst="right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20" name="Right Arrow 19"/>
          <p:cNvSpPr/>
          <p:nvPr/>
        </p:nvSpPr>
        <p:spPr bwMode="auto">
          <a:xfrm>
            <a:off x="6320118" y="1831032"/>
            <a:ext cx="1604683" cy="995083"/>
          </a:xfrm>
          <a:prstGeom prst="rightArrow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21" name="Title 1"/>
          <p:cNvSpPr txBox="1">
            <a:spLocks/>
          </p:cNvSpPr>
          <p:nvPr/>
        </p:nvSpPr>
        <p:spPr bwMode="auto">
          <a:xfrm>
            <a:off x="1111623" y="1026452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FF0000"/>
                </a:solidFill>
              </a:rPr>
              <a:t>Input v(t)</a:t>
            </a:r>
            <a:endParaRPr lang="en-US" sz="2800" kern="0" dirty="0">
              <a:solidFill>
                <a:srgbClr val="FF0000"/>
              </a:solidFill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 bwMode="auto">
          <a:xfrm>
            <a:off x="6320118" y="1026452"/>
            <a:ext cx="2321858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B050"/>
                </a:solidFill>
              </a:rPr>
              <a:t>Output w(t)</a:t>
            </a:r>
            <a:endParaRPr lang="en-US" sz="2800" kern="0" dirty="0">
              <a:solidFill>
                <a:srgbClr val="00B050"/>
              </a:solidFill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 bwMode="auto">
          <a:xfrm>
            <a:off x="3469336" y="1909473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00FF"/>
                </a:solidFill>
              </a:rPr>
              <a:t>System L</a:t>
            </a:r>
            <a:endParaRPr lang="en-US" sz="2800" kern="0" dirty="0">
              <a:solidFill>
                <a:srgbClr val="0000FF"/>
              </a:solidFill>
            </a:endParaRPr>
          </a:p>
        </p:txBody>
      </p:sp>
      <p:sp>
        <p:nvSpPr>
          <p:cNvPr id="24" name="Cube 23"/>
          <p:cNvSpPr/>
          <p:nvPr/>
        </p:nvSpPr>
        <p:spPr bwMode="auto">
          <a:xfrm>
            <a:off x="3083857" y="4410629"/>
            <a:ext cx="2886635" cy="2241177"/>
          </a:xfrm>
          <a:prstGeom prst="cube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25" name="Right Arrow 24"/>
          <p:cNvSpPr/>
          <p:nvPr/>
        </p:nvSpPr>
        <p:spPr bwMode="auto">
          <a:xfrm>
            <a:off x="1111623" y="5094185"/>
            <a:ext cx="1604683" cy="995083"/>
          </a:xfrm>
          <a:prstGeom prst="right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26" name="Right Arrow 25"/>
          <p:cNvSpPr/>
          <p:nvPr/>
        </p:nvSpPr>
        <p:spPr bwMode="auto">
          <a:xfrm>
            <a:off x="6320118" y="5094185"/>
            <a:ext cx="1604683" cy="995083"/>
          </a:xfrm>
          <a:prstGeom prst="rightArrow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27" name="Title 1"/>
          <p:cNvSpPr txBox="1">
            <a:spLocks/>
          </p:cNvSpPr>
          <p:nvPr/>
        </p:nvSpPr>
        <p:spPr bwMode="auto">
          <a:xfrm>
            <a:off x="1111623" y="4289605"/>
            <a:ext cx="2214283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FF0000"/>
                </a:solidFill>
              </a:rPr>
              <a:t>Input v(t-</a:t>
            </a:r>
            <a:r>
              <a:rPr lang="el-GR" sz="2800" kern="0" dirty="0" smtClean="0">
                <a:solidFill>
                  <a:srgbClr val="FF0000"/>
                </a:solidFill>
              </a:rPr>
              <a:t>τ</a:t>
            </a:r>
            <a:r>
              <a:rPr lang="en-US" sz="2800" kern="0" dirty="0" smtClean="0">
                <a:solidFill>
                  <a:srgbClr val="FF0000"/>
                </a:solidFill>
              </a:rPr>
              <a:t>)</a:t>
            </a:r>
            <a:endParaRPr lang="en-US" sz="2800" kern="0" dirty="0">
              <a:solidFill>
                <a:srgbClr val="FF0000"/>
              </a:solidFill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 bwMode="auto">
          <a:xfrm>
            <a:off x="6320118" y="4289605"/>
            <a:ext cx="2599764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B050"/>
                </a:solidFill>
              </a:rPr>
              <a:t>Output w(t</a:t>
            </a:r>
            <a:r>
              <a:rPr lang="el-GR" sz="2800" kern="0" dirty="0">
                <a:solidFill>
                  <a:srgbClr val="00B050"/>
                </a:solidFill>
              </a:rPr>
              <a:t>-τ</a:t>
            </a:r>
            <a:r>
              <a:rPr lang="en-US" sz="2800" kern="0" dirty="0" smtClean="0">
                <a:solidFill>
                  <a:srgbClr val="00B050"/>
                </a:solidFill>
              </a:rPr>
              <a:t>)</a:t>
            </a:r>
            <a:endParaRPr lang="en-US" sz="2800" kern="0" dirty="0">
              <a:solidFill>
                <a:srgbClr val="00B050"/>
              </a:solidFill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 bwMode="auto">
          <a:xfrm>
            <a:off x="3469336" y="5172626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00FF"/>
                </a:solidFill>
              </a:rPr>
              <a:t>System L</a:t>
            </a:r>
            <a:endParaRPr lang="en-US" sz="2800" kern="0" dirty="0">
              <a:solidFill>
                <a:srgbClr val="0000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529" y="2799220"/>
            <a:ext cx="1628775" cy="3333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025" y="6010826"/>
            <a:ext cx="2647950" cy="4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97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 descr="http://thumbs.dreamstime.com/x/water-intersecting-ripples-669496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141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104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 descr="https://lh6.ggpht.com/f5PfyElwOb8-2v8Pb2DW3NYBTUSjuk18MnofZG-QrkSn86-TS0WAgQFalg0lvSCsSEb3=w3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037" y="3614737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13" y="3228975"/>
            <a:ext cx="4219575" cy="3629025"/>
          </a:xfrm>
          <a:prstGeom prst="rect">
            <a:avLst/>
          </a:prstGeom>
        </p:spPr>
      </p:pic>
      <p:pic>
        <p:nvPicPr>
          <p:cNvPr id="37894" name="Picture 6" descr="Image result for musi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120" y="386701"/>
            <a:ext cx="4406135" cy="2596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037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Shift Invariability</a:t>
            </a:r>
            <a:endParaRPr lang="en-US" sz="4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96" y="1370357"/>
            <a:ext cx="8470809" cy="41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440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Non-linear System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283" y="1618590"/>
            <a:ext cx="8831317" cy="3967656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/>
              <a:t>N</a:t>
            </a:r>
            <a:r>
              <a:rPr lang="en-US" dirty="0" smtClean="0"/>
              <a:t>onlinear </a:t>
            </a:r>
            <a:r>
              <a:rPr lang="en-US" dirty="0"/>
              <a:t>equations are difficult to </a:t>
            </a:r>
            <a:r>
              <a:rPr lang="en-US" dirty="0" smtClean="0"/>
              <a:t>analyze but can be numerically solved. </a:t>
            </a:r>
            <a:r>
              <a:rPr lang="en-US" dirty="0"/>
              <a:t>N</a:t>
            </a:r>
            <a:r>
              <a:rPr lang="en-US" dirty="0" smtClean="0"/>
              <a:t>ew </a:t>
            </a:r>
            <a:r>
              <a:rPr lang="en-US" dirty="0"/>
              <a:t>phenomena </a:t>
            </a:r>
            <a:r>
              <a:rPr lang="en-US" dirty="0" smtClean="0"/>
              <a:t>are inherent in many nonlinear systems, such as</a:t>
            </a:r>
            <a:endParaRPr lang="en-US" dirty="0"/>
          </a:p>
          <a:p>
            <a:pPr marL="1376363" indent="-461963" algn="just"/>
            <a:r>
              <a:rPr lang="en-US" dirty="0" smtClean="0"/>
              <a:t>Chaos</a:t>
            </a:r>
          </a:p>
          <a:p>
            <a:pPr marL="1376363" indent="-461963" algn="just"/>
            <a:r>
              <a:rPr lang="en-US" dirty="0"/>
              <a:t>Solitons</a:t>
            </a:r>
          </a:p>
          <a:p>
            <a:pPr marL="1376363" indent="-461963" algn="just"/>
            <a:r>
              <a:rPr lang="en-US" dirty="0" smtClean="0"/>
              <a:t>Singularities</a:t>
            </a:r>
          </a:p>
          <a:p>
            <a:pPr marL="0" indent="0" algn="just">
              <a:buNone/>
            </a:pPr>
            <a:r>
              <a:rPr lang="en-US" dirty="0" smtClean="0"/>
              <a:t>which are counterintuitive and/or unpredictable.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74166"/>
            <a:ext cx="9137799" cy="16838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52400"/>
            <a:ext cx="1493649" cy="149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0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3" name="Picture 3" descr="http://www.rabbitcageplans.org/wp-content/uploads/2016/11/Rabbit-Cage-Plan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319" y="4183117"/>
            <a:ext cx="8032681" cy="267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Map</a:t>
            </a:r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228600" y="1637915"/>
            <a:ext cx="8686800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 smtClean="0">
                <a:ln>
                  <a:noFill/>
                </a:ln>
                <a:effectLst/>
                <a:latin typeface="+mn-lt"/>
              </a:rPr>
              <a:t>The system status (a number in the simplest case)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smtClean="0">
                <a:latin typeface="+mn-lt"/>
              </a:rPr>
              <a:t>will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effectLst/>
                <a:latin typeface="+mn-lt"/>
              </a:rPr>
              <a:t> evolve in discrete steps</a:t>
            </a:r>
            <a:r>
              <a:rPr kumimoji="0" lang="en-US" altLang="en-US" i="0" u="none" strike="noStrike" cap="none" normalizeH="0" dirty="0" smtClean="0">
                <a:ln>
                  <a:noFill/>
                </a:ln>
                <a:effectLst/>
                <a:latin typeface="+mn-lt"/>
              </a:rPr>
              <a:t>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effectLst/>
                <a:latin typeface="+mn-lt"/>
              </a:rPr>
              <a:t>according to</a:t>
            </a:r>
            <a:endParaRPr lang="en-US" altLang="en-US" dirty="0">
              <a:latin typeface="+mn-l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 smtClean="0">
                <a:ln>
                  <a:noFill/>
                </a:ln>
                <a:effectLst/>
                <a:latin typeface="+mn-lt"/>
              </a:rPr>
              <a:t/>
            </a:r>
            <a:br>
              <a:rPr kumimoji="0" lang="en-US" altLang="en-US" i="0" u="none" strike="noStrike" cap="none" normalizeH="0" baseline="0" dirty="0" smtClean="0">
                <a:ln>
                  <a:noFill/>
                </a:ln>
                <a:effectLst/>
                <a:latin typeface="+mn-lt"/>
              </a:rPr>
            </a:br>
            <a:endParaRPr kumimoji="0" lang="en-US" altLang="en-US" i="0" u="none" strike="noStrike" cap="none" normalizeH="0" baseline="0" dirty="0" smtClean="0">
              <a:ln>
                <a:noFill/>
              </a:ln>
              <a:effectLst/>
              <a:latin typeface="+mn-l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latin typeface="+mn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 smtClean="0">
                <a:latin typeface="+mn-lt"/>
              </a:rPr>
              <a:t>One explanation: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 smtClean="0">
                <a:latin typeface="+mn-lt"/>
              </a:rPr>
              <a:t>x – Normalized population (0,1);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 smtClean="0">
                <a:latin typeface="+mn-lt"/>
              </a:rPr>
              <a:t>r – Growth rate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effectLst/>
                <a:latin typeface="+mn-lt"/>
              </a:rPr>
              <a:t/>
            </a:r>
            <a:br>
              <a:rPr kumimoji="0" lang="en-US" altLang="en-US" i="0" u="none" strike="noStrike" cap="none" normalizeH="0" baseline="0" dirty="0" smtClean="0">
                <a:ln>
                  <a:noFill/>
                </a:ln>
                <a:effectLst/>
                <a:latin typeface="+mn-lt"/>
              </a:rPr>
            </a:br>
            <a:endParaRPr kumimoji="0" lang="en-US" altLang="en-US" i="0" u="none" strike="noStrike" cap="none" normalizeH="0" baseline="0" dirty="0" smtClean="0">
              <a:ln>
                <a:noFill/>
              </a:ln>
              <a:effectLst/>
              <a:latin typeface="+mn-lt"/>
            </a:endParaRPr>
          </a:p>
        </p:txBody>
      </p:sp>
      <p:graphicFrame>
        <p:nvGraphicFramePr>
          <p:cNvPr id="5" name="Object 11"/>
          <p:cNvGraphicFramePr>
            <a:graphicFrameLocks noChangeAspect="1"/>
          </p:cNvGraphicFramePr>
          <p:nvPr>
            <p:extLst/>
          </p:nvPr>
        </p:nvGraphicFramePr>
        <p:xfrm>
          <a:off x="1684659" y="2656765"/>
          <a:ext cx="5774681" cy="109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1" name="Equation" r:id="rId4" imgW="1739880" imgH="330120" progId="Equation.DSMT4">
                  <p:embed/>
                </p:oleObj>
              </mc:Choice>
              <mc:Fallback>
                <p:oleObj name="Equation" r:id="rId4" imgW="1739880" imgH="330120" progId="Equation.DSMT4">
                  <p:embed/>
                  <p:pic>
                    <p:nvPicPr>
                      <p:cNvPr id="5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84659" y="2656765"/>
                        <a:ext cx="5774681" cy="1095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600" y="152400"/>
            <a:ext cx="1493649" cy="149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87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Chaotic Behavior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90079"/>
            <a:ext cx="3760166" cy="340743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029" y="1968728"/>
            <a:ext cx="8175811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n-lt"/>
              </a:rPr>
              <a:t>&gt;&gt; </a:t>
            </a:r>
            <a:endParaRPr lang="en-US" sz="1800" b="1" dirty="0" smtClean="0">
              <a:solidFill>
                <a:srgbClr val="0000FF"/>
              </a:solidFill>
              <a:latin typeface="+mn-lt"/>
            </a:endParaRPr>
          </a:p>
          <a:p>
            <a:r>
              <a:rPr lang="en-US" sz="1800" b="1" dirty="0" smtClean="0">
                <a:solidFill>
                  <a:srgbClr val="0000FF"/>
                </a:solidFill>
                <a:latin typeface="+mn-lt"/>
              </a:rPr>
              <a:t>N </a:t>
            </a:r>
            <a:r>
              <a:rPr lang="en-US" sz="1800" b="1" dirty="0">
                <a:solidFill>
                  <a:srgbClr val="0000FF"/>
                </a:solidFill>
                <a:latin typeface="+mn-lt"/>
              </a:rPr>
              <a:t>= 200;</a:t>
            </a:r>
          </a:p>
          <a:p>
            <a:r>
              <a:rPr lang="en-US" sz="1800" b="1" dirty="0">
                <a:solidFill>
                  <a:srgbClr val="0000FF"/>
                </a:solidFill>
                <a:latin typeface="+mn-lt"/>
              </a:rPr>
              <a:t>x0 = 0.001</a:t>
            </a:r>
            <a:r>
              <a:rPr lang="en-US" sz="1800" b="1" dirty="0" smtClean="0">
                <a:solidFill>
                  <a:srgbClr val="0000FF"/>
                </a:solidFill>
                <a:latin typeface="+mn-lt"/>
              </a:rPr>
              <a:t>;</a:t>
            </a:r>
            <a:endParaRPr lang="en-US" sz="1800" b="1" dirty="0">
              <a:solidFill>
                <a:srgbClr val="0000FF"/>
              </a:solidFill>
              <a:latin typeface="+mn-lt"/>
            </a:endParaRPr>
          </a:p>
          <a:p>
            <a:r>
              <a:rPr lang="en-US" sz="1800" b="1" dirty="0">
                <a:solidFill>
                  <a:srgbClr val="0000FF"/>
                </a:solidFill>
                <a:latin typeface="+mn-lt"/>
              </a:rPr>
              <a:t>for r = </a:t>
            </a:r>
            <a:r>
              <a:rPr lang="en-US" sz="1800" b="1" dirty="0" smtClean="0">
                <a:solidFill>
                  <a:srgbClr val="0000FF"/>
                </a:solidFill>
                <a:latin typeface="+mn-lt"/>
              </a:rPr>
              <a:t>2.5:0.005:4.0</a:t>
            </a:r>
            <a:endParaRPr lang="en-US" sz="1800" b="1" dirty="0">
              <a:solidFill>
                <a:srgbClr val="0000FF"/>
              </a:solidFill>
              <a:latin typeface="+mn-lt"/>
            </a:endParaRPr>
          </a:p>
          <a:p>
            <a:r>
              <a:rPr lang="en-US" sz="1800" b="1" dirty="0">
                <a:solidFill>
                  <a:srgbClr val="0000FF"/>
                </a:solidFill>
                <a:latin typeface="+mn-lt"/>
              </a:rPr>
              <a:t>    x = zeros(1,N);</a:t>
            </a:r>
          </a:p>
          <a:p>
            <a:r>
              <a:rPr lang="en-US" sz="1800" b="1" dirty="0">
                <a:solidFill>
                  <a:srgbClr val="0000FF"/>
                </a:solidFill>
                <a:latin typeface="+mn-lt"/>
              </a:rPr>
              <a:t>    x(1) = x0</a:t>
            </a:r>
            <a:r>
              <a:rPr lang="en-US" sz="1800" b="1" dirty="0" smtClean="0">
                <a:solidFill>
                  <a:srgbClr val="0000FF"/>
                </a:solidFill>
                <a:latin typeface="+mn-lt"/>
              </a:rPr>
              <a:t>;</a:t>
            </a:r>
            <a:endParaRPr lang="en-US" sz="1800" b="1" dirty="0">
              <a:solidFill>
                <a:srgbClr val="0000FF"/>
              </a:solidFill>
              <a:latin typeface="+mn-lt"/>
            </a:endParaRPr>
          </a:p>
          <a:p>
            <a:r>
              <a:rPr lang="en-US" sz="1800" b="1" dirty="0">
                <a:solidFill>
                  <a:srgbClr val="0000FF"/>
                </a:solidFill>
                <a:latin typeface="+mn-lt"/>
              </a:rPr>
              <a:t>    for n = 1:N-1</a:t>
            </a:r>
          </a:p>
          <a:p>
            <a:r>
              <a:rPr lang="en-US" sz="1800" b="1" dirty="0">
                <a:solidFill>
                  <a:srgbClr val="0000FF"/>
                </a:solidFill>
                <a:latin typeface="+mn-lt"/>
              </a:rPr>
              <a:t>        x(n+1) = r .* x(n) .* (1.0 - x(n));</a:t>
            </a:r>
          </a:p>
          <a:p>
            <a:r>
              <a:rPr lang="en-US" sz="1800" b="1" dirty="0">
                <a:solidFill>
                  <a:srgbClr val="0000FF"/>
                </a:solidFill>
                <a:latin typeface="+mn-lt"/>
              </a:rPr>
              <a:t>    end</a:t>
            </a:r>
            <a:r>
              <a:rPr lang="en-US" sz="1800" b="1" dirty="0" smtClean="0">
                <a:solidFill>
                  <a:srgbClr val="0000FF"/>
                </a:solidFill>
                <a:latin typeface="+mn-lt"/>
              </a:rPr>
              <a:t>;</a:t>
            </a:r>
          </a:p>
          <a:p>
            <a:r>
              <a:rPr lang="en-US" sz="1800" b="1" dirty="0" smtClean="0">
                <a:solidFill>
                  <a:srgbClr val="0000FF"/>
                </a:solidFill>
                <a:latin typeface="+mn-lt"/>
              </a:rPr>
              <a:t>    </a:t>
            </a:r>
            <a:r>
              <a:rPr lang="en-US" sz="1800" b="1" dirty="0" err="1">
                <a:solidFill>
                  <a:srgbClr val="FF0000"/>
                </a:solidFill>
                <a:latin typeface="+mn-lt"/>
              </a:rPr>
              <a:t>xstate</a:t>
            </a:r>
            <a:r>
              <a:rPr lang="en-US" sz="1800" b="1" dirty="0">
                <a:solidFill>
                  <a:srgbClr val="FF0000"/>
                </a:solidFill>
                <a:latin typeface="+mn-lt"/>
              </a:rPr>
              <a:t> = x(100:N);</a:t>
            </a:r>
          </a:p>
          <a:p>
            <a:r>
              <a:rPr lang="en-US" sz="1800" b="1" dirty="0">
                <a:solidFill>
                  <a:srgbClr val="FF0000"/>
                </a:solidFill>
                <a:latin typeface="+mn-lt"/>
              </a:rPr>
              <a:t>    </a:t>
            </a:r>
            <a:r>
              <a:rPr lang="en-US" sz="1800" b="1" dirty="0" err="1">
                <a:solidFill>
                  <a:srgbClr val="FF0000"/>
                </a:solidFill>
                <a:latin typeface="+mn-lt"/>
              </a:rPr>
              <a:t>rval</a:t>
            </a:r>
            <a:r>
              <a:rPr lang="en-US" sz="1800" b="1" dirty="0">
                <a:solidFill>
                  <a:srgbClr val="FF0000"/>
                </a:solidFill>
                <a:latin typeface="+mn-lt"/>
              </a:rPr>
              <a:t> = </a:t>
            </a:r>
            <a:r>
              <a:rPr lang="en-US" sz="1800" b="1" dirty="0" err="1">
                <a:solidFill>
                  <a:srgbClr val="FF0000"/>
                </a:solidFill>
                <a:latin typeface="+mn-lt"/>
              </a:rPr>
              <a:t>xstate</a:t>
            </a:r>
            <a:r>
              <a:rPr lang="en-US" sz="1800" b="1" dirty="0">
                <a:solidFill>
                  <a:srgbClr val="FF0000"/>
                </a:solidFill>
                <a:latin typeface="+mn-lt"/>
              </a:rPr>
              <a:t>;</a:t>
            </a:r>
          </a:p>
          <a:p>
            <a:r>
              <a:rPr lang="en-US" sz="1800" b="1" dirty="0">
                <a:solidFill>
                  <a:srgbClr val="FF0000"/>
                </a:solidFill>
                <a:latin typeface="+mn-lt"/>
              </a:rPr>
              <a:t>    </a:t>
            </a:r>
            <a:r>
              <a:rPr lang="en-US" sz="1800" b="1" dirty="0" err="1">
                <a:solidFill>
                  <a:srgbClr val="FF0000"/>
                </a:solidFill>
                <a:latin typeface="+mn-lt"/>
              </a:rPr>
              <a:t>rval</a:t>
            </a:r>
            <a:r>
              <a:rPr lang="en-US" sz="1800" b="1" dirty="0">
                <a:solidFill>
                  <a:srgbClr val="FF0000"/>
                </a:solidFill>
                <a:latin typeface="+mn-lt"/>
              </a:rPr>
              <a:t>(:) = r;</a:t>
            </a:r>
          </a:p>
          <a:p>
            <a:r>
              <a:rPr lang="en-US" sz="1800" b="1" dirty="0" smtClean="0">
                <a:solidFill>
                  <a:srgbClr val="0000FF"/>
                </a:solidFill>
                <a:latin typeface="+mn-lt"/>
              </a:rPr>
              <a:t>plot(rval,xstate</a:t>
            </a:r>
            <a:r>
              <a:rPr lang="en-US" sz="1800" b="1" dirty="0">
                <a:solidFill>
                  <a:srgbClr val="0000FF"/>
                </a:solidFill>
                <a:latin typeface="+mn-lt"/>
              </a:rPr>
              <a:t>,'bo','MarkerSize',1);</a:t>
            </a:r>
            <a:r>
              <a:rPr lang="en-US" sz="1800" b="1" dirty="0" err="1">
                <a:solidFill>
                  <a:srgbClr val="0000FF"/>
                </a:solidFill>
                <a:latin typeface="+mn-lt"/>
              </a:rPr>
              <a:t>xlim</a:t>
            </a:r>
            <a:r>
              <a:rPr lang="en-US" sz="1800" b="1" dirty="0">
                <a:solidFill>
                  <a:srgbClr val="0000FF"/>
                </a:solidFill>
                <a:latin typeface="+mn-lt"/>
              </a:rPr>
              <a:t>([2.5 4.0]);</a:t>
            </a:r>
            <a:r>
              <a:rPr lang="en-US" sz="1800" b="1" dirty="0" err="1">
                <a:solidFill>
                  <a:srgbClr val="0000FF"/>
                </a:solidFill>
                <a:latin typeface="+mn-lt"/>
              </a:rPr>
              <a:t>ylim</a:t>
            </a:r>
            <a:r>
              <a:rPr lang="en-US" sz="1800" b="1" dirty="0">
                <a:solidFill>
                  <a:srgbClr val="0000FF"/>
                </a:solidFill>
                <a:latin typeface="+mn-lt"/>
              </a:rPr>
              <a:t>([0 1]);hold on</a:t>
            </a:r>
            <a:r>
              <a:rPr lang="en-US" sz="1800" b="1" dirty="0" smtClean="0">
                <a:solidFill>
                  <a:srgbClr val="0000FF"/>
                </a:solidFill>
                <a:latin typeface="+mn-lt"/>
              </a:rPr>
              <a:t>;</a:t>
            </a:r>
            <a:endParaRPr lang="en-US" sz="1800" b="1" dirty="0">
              <a:solidFill>
                <a:srgbClr val="0000FF"/>
              </a:solidFill>
              <a:latin typeface="+mn-lt"/>
            </a:endParaRPr>
          </a:p>
          <a:p>
            <a:r>
              <a:rPr lang="en-US" sz="1800" b="1" dirty="0">
                <a:solidFill>
                  <a:srgbClr val="0000FF"/>
                </a:solidFill>
                <a:latin typeface="+mn-lt"/>
              </a:rPr>
              <a:t>end;</a:t>
            </a:r>
          </a:p>
          <a:p>
            <a:r>
              <a:rPr lang="en-US" sz="1800" b="1" dirty="0">
                <a:solidFill>
                  <a:srgbClr val="0000FF"/>
                </a:solidFill>
                <a:latin typeface="+mn-lt"/>
              </a:rPr>
              <a:t>&gt;&gt; </a:t>
            </a:r>
          </a:p>
        </p:txBody>
      </p:sp>
      <p:sp>
        <p:nvSpPr>
          <p:cNvPr id="6" name="Rectangle 5"/>
          <p:cNvSpPr/>
          <p:nvPr/>
        </p:nvSpPr>
        <p:spPr>
          <a:xfrm>
            <a:off x="502029" y="6021645"/>
            <a:ext cx="84895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+mn-lt"/>
                <a:hlinkClick r:id="rId3"/>
              </a:rPr>
              <a:t>http://</a:t>
            </a:r>
            <a:r>
              <a:rPr lang="en-US" sz="1800" dirty="0" smtClean="0">
                <a:latin typeface="+mn-lt"/>
                <a:hlinkClick r:id="rId3"/>
              </a:rPr>
              <a:t>www.sharetechnote.com/html/Handbook_EngMath_Chaos_LogisticEq.html</a:t>
            </a:r>
            <a:r>
              <a:rPr lang="en-US" sz="1800" dirty="0" smtClean="0">
                <a:latin typeface="+mn-lt"/>
              </a:rPr>
              <a:t> </a:t>
            </a:r>
            <a:endParaRPr lang="en-US" sz="1800" dirty="0">
              <a:latin typeface="+mn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52400"/>
            <a:ext cx="1493649" cy="149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41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838200"/>
          </a:xfrm>
        </p:spPr>
        <p:txBody>
          <a:bodyPr/>
          <a:lstStyle/>
          <a:p>
            <a:r>
              <a:rPr lang="en-US" sz="4000" dirty="0" smtClean="0"/>
              <a:t>Biological &amp; Artificial Neurons</a:t>
            </a:r>
            <a:endParaRPr lang="en-US" sz="4000" dirty="0"/>
          </a:p>
        </p:txBody>
      </p:sp>
      <p:sp>
        <p:nvSpPr>
          <p:cNvPr id="4" name="Explosion 1 3"/>
          <p:cNvSpPr/>
          <p:nvPr/>
        </p:nvSpPr>
        <p:spPr bwMode="auto">
          <a:xfrm>
            <a:off x="3234082" y="1706911"/>
            <a:ext cx="2229714" cy="2163778"/>
          </a:xfrm>
          <a:prstGeom prst="irregularSeal1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i="1" dirty="0" err="1" smtClean="0">
              <a:latin typeface="+mn-lt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046974" y="2498058"/>
            <a:ext cx="535709" cy="42668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i="1" dirty="0" err="1" smtClean="0">
              <a:latin typeface="+mn-lt"/>
            </a:endParaRPr>
          </a:p>
        </p:txBody>
      </p:sp>
      <p:cxnSp>
        <p:nvCxnSpPr>
          <p:cNvPr id="6" name="Straight Connector 5"/>
          <p:cNvCxnSpPr/>
          <p:nvPr/>
        </p:nvCxnSpPr>
        <p:spPr bwMode="auto">
          <a:xfrm flipH="1" flipV="1">
            <a:off x="2785250" y="1527808"/>
            <a:ext cx="776403" cy="650065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 flipH="1" flipV="1">
            <a:off x="2453427" y="2607397"/>
            <a:ext cx="1112479" cy="477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Straight Connector 7"/>
          <p:cNvCxnSpPr/>
          <p:nvPr/>
        </p:nvCxnSpPr>
        <p:spPr bwMode="auto">
          <a:xfrm flipH="1">
            <a:off x="2685684" y="2972746"/>
            <a:ext cx="995495" cy="473238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/>
          <p:cNvCxnSpPr/>
          <p:nvPr/>
        </p:nvCxnSpPr>
        <p:spPr bwMode="auto">
          <a:xfrm flipH="1" flipV="1">
            <a:off x="5026191" y="2560406"/>
            <a:ext cx="2563977" cy="24762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/>
          <p:cNvCxnSpPr/>
          <p:nvPr/>
        </p:nvCxnSpPr>
        <p:spPr bwMode="auto">
          <a:xfrm flipH="1" flipV="1">
            <a:off x="3173451" y="1226168"/>
            <a:ext cx="93507" cy="74831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/>
          <p:cNvCxnSpPr/>
          <p:nvPr/>
        </p:nvCxnSpPr>
        <p:spPr bwMode="auto">
          <a:xfrm flipH="1" flipV="1">
            <a:off x="2685684" y="1977033"/>
            <a:ext cx="647963" cy="5409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/>
          <p:nvPr/>
        </p:nvCxnSpPr>
        <p:spPr bwMode="auto">
          <a:xfrm flipH="1" flipV="1">
            <a:off x="2453427" y="2031125"/>
            <a:ext cx="439768" cy="557896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 flipH="1">
            <a:off x="2638437" y="2562176"/>
            <a:ext cx="606915" cy="527644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/>
          <p:cNvCxnSpPr/>
          <p:nvPr/>
        </p:nvCxnSpPr>
        <p:spPr bwMode="auto">
          <a:xfrm flipH="1">
            <a:off x="3016796" y="3155685"/>
            <a:ext cx="226517" cy="611913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/>
          <p:nvPr/>
        </p:nvCxnSpPr>
        <p:spPr bwMode="auto">
          <a:xfrm flipH="1" flipV="1">
            <a:off x="2330926" y="3261329"/>
            <a:ext cx="647964" cy="5409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itle 1"/>
          <p:cNvSpPr txBox="1">
            <a:spLocks/>
          </p:cNvSpPr>
          <p:nvPr/>
        </p:nvSpPr>
        <p:spPr bwMode="auto">
          <a:xfrm>
            <a:off x="4010485" y="1350747"/>
            <a:ext cx="1491673" cy="3626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eaLnBrk="1" hangingPunct="1"/>
            <a:r>
              <a:rPr lang="en-US" sz="1600" b="0" i="1" kern="0" dirty="0" smtClean="0">
                <a:latin typeface="+mn-lt"/>
              </a:rPr>
              <a:t>Body (Soma)</a:t>
            </a:r>
            <a:endParaRPr lang="en-US" sz="1600" b="0" i="1" kern="0" dirty="0">
              <a:latin typeface="+mn-lt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 bwMode="auto">
          <a:xfrm>
            <a:off x="5271142" y="2198884"/>
            <a:ext cx="1491673" cy="286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eaLnBrk="1" hangingPunct="1"/>
            <a:r>
              <a:rPr lang="en-US" sz="1600" b="0" i="1" kern="0" dirty="0" smtClean="0">
                <a:latin typeface="+mn-lt"/>
              </a:rPr>
              <a:t>Fiber (Axon)</a:t>
            </a:r>
            <a:endParaRPr lang="en-US" sz="1600" b="0" i="1" kern="0" dirty="0">
              <a:latin typeface="+mn-lt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 bwMode="auto">
          <a:xfrm>
            <a:off x="2068513" y="887283"/>
            <a:ext cx="2217416" cy="3626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eaLnBrk="1" hangingPunct="1"/>
            <a:r>
              <a:rPr lang="en-US" sz="1600" b="0" i="1" kern="0" dirty="0" smtClean="0">
                <a:latin typeface="+mn-lt"/>
              </a:rPr>
              <a:t>Branches (Dendrite)</a:t>
            </a:r>
            <a:endParaRPr lang="en-US" sz="1600" b="0" i="1" kern="0" dirty="0">
              <a:latin typeface="+mn-lt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 bwMode="auto">
          <a:xfrm>
            <a:off x="2595346" y="4870156"/>
            <a:ext cx="1491673" cy="3626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eaLnBrk="1" hangingPunct="1"/>
            <a:r>
              <a:rPr lang="en-US" sz="1600" b="0" i="1" kern="0" dirty="0" smtClean="0">
                <a:latin typeface="+mn-lt"/>
              </a:rPr>
              <a:t>Weight</a:t>
            </a:r>
            <a:endParaRPr lang="en-US" sz="1600" b="0" i="1" kern="0" dirty="0">
              <a:latin typeface="+mn-lt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 bwMode="auto">
          <a:xfrm>
            <a:off x="5249285" y="5047095"/>
            <a:ext cx="3219744" cy="3626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 eaLnBrk="1" hangingPunct="1"/>
            <a:r>
              <a:rPr lang="en-US" sz="1600" b="0" i="1" kern="0" dirty="0" smtClean="0">
                <a:latin typeface="+mn-lt"/>
              </a:rPr>
              <a:t>Transformation (Nonlinear)</a:t>
            </a:r>
            <a:endParaRPr lang="en-US" sz="1600" b="0" i="1" kern="0" dirty="0">
              <a:latin typeface="+mn-lt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 bwMode="auto">
          <a:xfrm>
            <a:off x="3963589" y="4699281"/>
            <a:ext cx="3536320" cy="3626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 eaLnBrk="1" hangingPunct="1"/>
            <a:r>
              <a:rPr lang="en-US" sz="1600" b="0" i="1" kern="0" dirty="0" smtClean="0">
                <a:latin typeface="+mn-lt"/>
              </a:rPr>
              <a:t>Summation (Linear)</a:t>
            </a:r>
            <a:endParaRPr lang="en-US" sz="1600" b="0" i="1" kern="0" dirty="0">
              <a:latin typeface="+mn-lt"/>
            </a:endParaRPr>
          </a:p>
        </p:txBody>
      </p:sp>
      <p:cxnSp>
        <p:nvCxnSpPr>
          <p:cNvPr id="22" name="Straight Arrow Connector 21"/>
          <p:cNvCxnSpPr>
            <a:stCxn id="41" idx="6"/>
            <a:endCxn id="42" idx="1"/>
          </p:cNvCxnSpPr>
          <p:nvPr/>
        </p:nvCxnSpPr>
        <p:spPr bwMode="auto">
          <a:xfrm>
            <a:off x="5139471" y="5690223"/>
            <a:ext cx="401324" cy="0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/>
            <a:tailEnd type="triangle"/>
          </a:ln>
          <a:effectLst/>
        </p:spPr>
      </p:cxnSp>
      <p:cxnSp>
        <p:nvCxnSpPr>
          <p:cNvPr id="23" name="Straight Arrow Connector 22"/>
          <p:cNvCxnSpPr/>
          <p:nvPr/>
        </p:nvCxnSpPr>
        <p:spPr bwMode="auto">
          <a:xfrm>
            <a:off x="6436926" y="5681170"/>
            <a:ext cx="782067" cy="0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/>
            <a:tailEnd type="triangle"/>
          </a:ln>
          <a:effectLst/>
        </p:spPr>
      </p:cxnSp>
      <p:grpSp>
        <p:nvGrpSpPr>
          <p:cNvPr id="24" name="Group 23"/>
          <p:cNvGrpSpPr/>
          <p:nvPr/>
        </p:nvGrpSpPr>
        <p:grpSpPr>
          <a:xfrm>
            <a:off x="2368918" y="5693453"/>
            <a:ext cx="1621524" cy="0"/>
            <a:chOff x="4571646" y="4971259"/>
            <a:chExt cx="1340103" cy="0"/>
          </a:xfrm>
        </p:grpSpPr>
        <p:cxnSp>
          <p:nvCxnSpPr>
            <p:cNvPr id="25" name="Straight Connector 24"/>
            <p:cNvCxnSpPr/>
            <p:nvPr/>
          </p:nvCxnSpPr>
          <p:spPr bwMode="auto">
            <a:xfrm>
              <a:off x="5170734" y="4971259"/>
              <a:ext cx="741015" cy="0"/>
            </a:xfrm>
            <a:prstGeom prst="line">
              <a:avLst/>
            </a:prstGeom>
            <a:solidFill>
              <a:schemeClr val="accent1"/>
            </a:solidFill>
            <a:ln w="635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oval" w="med" len="med"/>
              <a:tailEnd type="triangle" w="lg" len="me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 bwMode="auto">
            <a:xfrm>
              <a:off x="4571646" y="4971259"/>
              <a:ext cx="568477" cy="0"/>
            </a:xfrm>
            <a:prstGeom prst="line">
              <a:avLst/>
            </a:prstGeom>
            <a:solidFill>
              <a:schemeClr val="accent1"/>
            </a:solidFill>
            <a:ln w="63500" cap="flat" cmpd="sng" algn="ctr">
              <a:solidFill>
                <a:schemeClr val="accent1">
                  <a:lumMod val="75000"/>
                  <a:alpha val="99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7" name="Group 26"/>
          <p:cNvGrpSpPr/>
          <p:nvPr/>
        </p:nvGrpSpPr>
        <p:grpSpPr>
          <a:xfrm>
            <a:off x="2495662" y="5327422"/>
            <a:ext cx="1621524" cy="0"/>
            <a:chOff x="4571646" y="4971259"/>
            <a:chExt cx="1340103" cy="0"/>
          </a:xfrm>
        </p:grpSpPr>
        <p:cxnSp>
          <p:nvCxnSpPr>
            <p:cNvPr id="28" name="Straight Connector 27"/>
            <p:cNvCxnSpPr/>
            <p:nvPr/>
          </p:nvCxnSpPr>
          <p:spPr bwMode="auto">
            <a:xfrm>
              <a:off x="5170734" y="4971259"/>
              <a:ext cx="741015" cy="0"/>
            </a:xfrm>
            <a:prstGeom prst="line">
              <a:avLst/>
            </a:prstGeom>
            <a:solidFill>
              <a:schemeClr val="accent1"/>
            </a:solidFill>
            <a:ln w="635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oval" w="med" len="med"/>
              <a:tailEnd type="triangle" w="lg" len="med"/>
            </a:ln>
            <a:effectLst/>
          </p:spPr>
        </p:cxnSp>
        <p:cxnSp>
          <p:nvCxnSpPr>
            <p:cNvPr id="29" name="Straight Connector 28"/>
            <p:cNvCxnSpPr/>
            <p:nvPr/>
          </p:nvCxnSpPr>
          <p:spPr bwMode="auto">
            <a:xfrm>
              <a:off x="4571646" y="4971259"/>
              <a:ext cx="568477" cy="0"/>
            </a:xfrm>
            <a:prstGeom prst="line">
              <a:avLst/>
            </a:prstGeom>
            <a:solidFill>
              <a:schemeClr val="accent1"/>
            </a:solidFill>
            <a:ln w="63500" cap="flat" cmpd="sng" algn="ctr">
              <a:solidFill>
                <a:schemeClr val="accent1">
                  <a:lumMod val="75000"/>
                  <a:alpha val="99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0" name="Group 29"/>
          <p:cNvGrpSpPr/>
          <p:nvPr/>
        </p:nvGrpSpPr>
        <p:grpSpPr>
          <a:xfrm>
            <a:off x="2495662" y="6059483"/>
            <a:ext cx="1621524" cy="0"/>
            <a:chOff x="4571646" y="4971259"/>
            <a:chExt cx="1340103" cy="0"/>
          </a:xfrm>
        </p:grpSpPr>
        <p:cxnSp>
          <p:nvCxnSpPr>
            <p:cNvPr id="31" name="Straight Connector 30"/>
            <p:cNvCxnSpPr/>
            <p:nvPr/>
          </p:nvCxnSpPr>
          <p:spPr bwMode="auto">
            <a:xfrm>
              <a:off x="5170734" y="4971259"/>
              <a:ext cx="741015" cy="0"/>
            </a:xfrm>
            <a:prstGeom prst="line">
              <a:avLst/>
            </a:prstGeom>
            <a:solidFill>
              <a:schemeClr val="accent1"/>
            </a:solidFill>
            <a:ln w="635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oval" w="med" len="med"/>
              <a:tailEnd type="triangle" w="lg" len="med"/>
            </a:ln>
            <a:effectLst/>
          </p:spPr>
        </p:cxnSp>
        <p:cxnSp>
          <p:nvCxnSpPr>
            <p:cNvPr id="32" name="Straight Connector 31"/>
            <p:cNvCxnSpPr/>
            <p:nvPr/>
          </p:nvCxnSpPr>
          <p:spPr bwMode="auto">
            <a:xfrm>
              <a:off x="4571646" y="4971259"/>
              <a:ext cx="568477" cy="0"/>
            </a:xfrm>
            <a:prstGeom prst="line">
              <a:avLst/>
            </a:prstGeom>
            <a:solidFill>
              <a:schemeClr val="accent1"/>
            </a:solidFill>
            <a:ln w="63500" cap="flat" cmpd="sng" algn="ctr">
              <a:solidFill>
                <a:schemeClr val="accent1">
                  <a:lumMod val="75000"/>
                  <a:alpha val="99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3" name="Content Placeholder 2"/>
          <p:cNvSpPr txBox="1">
            <a:spLocks/>
          </p:cNvSpPr>
          <p:nvPr/>
        </p:nvSpPr>
        <p:spPr bwMode="auto">
          <a:xfrm>
            <a:off x="2330926" y="3846242"/>
            <a:ext cx="4239234" cy="386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 eaLnBrk="1" hangingPunct="1"/>
            <a:r>
              <a:rPr lang="en-US" sz="2000" i="1" kern="0" dirty="0" smtClean="0"/>
              <a:t>Biological Neuron</a:t>
            </a:r>
          </a:p>
        </p:txBody>
      </p:sp>
      <p:sp>
        <p:nvSpPr>
          <p:cNvPr id="34" name="Content Placeholder 2"/>
          <p:cNvSpPr txBox="1">
            <a:spLocks/>
          </p:cNvSpPr>
          <p:nvPr/>
        </p:nvSpPr>
        <p:spPr bwMode="auto">
          <a:xfrm>
            <a:off x="1751504" y="6367862"/>
            <a:ext cx="5398078" cy="419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 eaLnBrk="1" hangingPunct="1"/>
            <a:r>
              <a:rPr lang="en-US" sz="2000" i="1" kern="0" dirty="0" smtClean="0"/>
              <a:t>Artificial Neuron</a:t>
            </a:r>
          </a:p>
        </p:txBody>
      </p:sp>
      <p:sp>
        <p:nvSpPr>
          <p:cNvPr id="35" name="Content Placeholder 2"/>
          <p:cNvSpPr txBox="1">
            <a:spLocks/>
          </p:cNvSpPr>
          <p:nvPr/>
        </p:nvSpPr>
        <p:spPr bwMode="auto">
          <a:xfrm>
            <a:off x="1274091" y="2402665"/>
            <a:ext cx="992396" cy="386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en-US" sz="2000" b="0" i="1" kern="0" dirty="0" smtClean="0"/>
              <a:t>Input</a:t>
            </a:r>
          </a:p>
        </p:txBody>
      </p:sp>
      <p:sp>
        <p:nvSpPr>
          <p:cNvPr id="36" name="Left Bracket 35"/>
          <p:cNvSpPr/>
          <p:nvPr/>
        </p:nvSpPr>
        <p:spPr bwMode="auto">
          <a:xfrm>
            <a:off x="2068512" y="1600324"/>
            <a:ext cx="427150" cy="2055730"/>
          </a:xfrm>
          <a:prstGeom prst="leftBracket">
            <a:avLst/>
          </a:prstGeom>
          <a:noFill/>
          <a:ln w="25400" cap="flat" cmpd="sng" algn="ctr">
            <a:solidFill>
              <a:schemeClr val="accent6">
                <a:lumMod val="40000"/>
                <a:lumOff val="6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1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+mn-lt"/>
              <a:ea typeface="ＭＳ Ｐゴシック" pitchFamily="116" charset="-128"/>
            </a:endParaRPr>
          </a:p>
        </p:txBody>
      </p:sp>
      <p:sp>
        <p:nvSpPr>
          <p:cNvPr id="37" name="Content Placeholder 2"/>
          <p:cNvSpPr txBox="1">
            <a:spLocks/>
          </p:cNvSpPr>
          <p:nvPr/>
        </p:nvSpPr>
        <p:spPr bwMode="auto">
          <a:xfrm>
            <a:off x="1274091" y="5530630"/>
            <a:ext cx="992396" cy="386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en-US" sz="2000" b="0" i="1" kern="0" dirty="0" smtClean="0"/>
              <a:t>Input</a:t>
            </a:r>
          </a:p>
        </p:txBody>
      </p:sp>
      <p:sp>
        <p:nvSpPr>
          <p:cNvPr id="38" name="Left Bracket 37"/>
          <p:cNvSpPr/>
          <p:nvPr/>
        </p:nvSpPr>
        <p:spPr bwMode="auto">
          <a:xfrm>
            <a:off x="2068512" y="4728289"/>
            <a:ext cx="427150" cy="2055730"/>
          </a:xfrm>
          <a:prstGeom prst="leftBracket">
            <a:avLst/>
          </a:prstGeom>
          <a:noFill/>
          <a:ln w="25400" cap="flat" cmpd="sng" algn="ctr">
            <a:solidFill>
              <a:schemeClr val="accent1">
                <a:lumMod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1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+mn-lt"/>
              <a:ea typeface="ＭＳ Ｐゴシック" pitchFamily="116" charset="-128"/>
            </a:endParaRPr>
          </a:p>
        </p:txBody>
      </p:sp>
      <p:sp>
        <p:nvSpPr>
          <p:cNvPr id="39" name="Content Placeholder 2"/>
          <p:cNvSpPr txBox="1">
            <a:spLocks/>
          </p:cNvSpPr>
          <p:nvPr/>
        </p:nvSpPr>
        <p:spPr bwMode="auto">
          <a:xfrm>
            <a:off x="6157186" y="2645655"/>
            <a:ext cx="992396" cy="386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en-US" sz="2000" b="0" i="1" kern="0" dirty="0" smtClean="0"/>
              <a:t>Output</a:t>
            </a:r>
          </a:p>
        </p:txBody>
      </p:sp>
      <p:sp>
        <p:nvSpPr>
          <p:cNvPr id="40" name="Content Placeholder 2"/>
          <p:cNvSpPr txBox="1">
            <a:spLocks/>
          </p:cNvSpPr>
          <p:nvPr/>
        </p:nvSpPr>
        <p:spPr bwMode="auto">
          <a:xfrm>
            <a:off x="7093970" y="5719242"/>
            <a:ext cx="992396" cy="386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en-US" sz="2000" b="0" i="1" kern="0" dirty="0"/>
              <a:t>Output</a:t>
            </a:r>
            <a:endParaRPr lang="en-US" sz="2000" b="0" i="1" kern="0" dirty="0" smtClean="0"/>
          </a:p>
        </p:txBody>
      </p:sp>
      <p:sp>
        <p:nvSpPr>
          <p:cNvPr id="41" name="Flowchart: Or 40"/>
          <p:cNvSpPr/>
          <p:nvPr/>
        </p:nvSpPr>
        <p:spPr bwMode="auto">
          <a:xfrm>
            <a:off x="4025895" y="5133435"/>
            <a:ext cx="1113576" cy="1113576"/>
          </a:xfrm>
          <a:prstGeom prst="flowChartOr">
            <a:avLst/>
          </a:prstGeom>
          <a:noFill/>
          <a:ln w="1270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i="1" dirty="0" err="1" smtClean="0">
              <a:latin typeface="+mn-lt"/>
            </a:endParaRPr>
          </a:p>
        </p:txBody>
      </p:sp>
      <p:sp>
        <p:nvSpPr>
          <p:cNvPr id="42" name="Pentagon 41"/>
          <p:cNvSpPr/>
          <p:nvPr/>
        </p:nvSpPr>
        <p:spPr bwMode="auto">
          <a:xfrm>
            <a:off x="5540795" y="5477054"/>
            <a:ext cx="869225" cy="426338"/>
          </a:xfrm>
          <a:prstGeom prst="homePlate">
            <a:avLst/>
          </a:prstGeom>
          <a:noFill/>
          <a:ln w="1270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i="1" dirty="0" err="1" smtClean="0">
              <a:latin typeface="+mn-lt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 bwMode="auto">
          <a:xfrm>
            <a:off x="6747287" y="1932147"/>
            <a:ext cx="2052588" cy="286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eaLnBrk="1" hangingPunct="1"/>
            <a:r>
              <a:rPr lang="en-US" sz="1600" b="0" i="1" kern="0" dirty="0" smtClean="0">
                <a:latin typeface="+mn-lt"/>
              </a:rPr>
              <a:t>Interface (Synapsis)</a:t>
            </a:r>
            <a:endParaRPr lang="en-US" sz="1600" b="0" i="1" kern="0" dirty="0">
              <a:latin typeface="+mn-lt"/>
            </a:endParaRPr>
          </a:p>
        </p:txBody>
      </p:sp>
      <p:sp>
        <p:nvSpPr>
          <p:cNvPr id="44" name="Regular Pentagon 43"/>
          <p:cNvSpPr/>
          <p:nvPr/>
        </p:nvSpPr>
        <p:spPr bwMode="auto">
          <a:xfrm rot="5400000">
            <a:off x="7328790" y="2294523"/>
            <a:ext cx="660903" cy="584913"/>
          </a:xfrm>
          <a:prstGeom prst="pentagon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200" y="3376507"/>
            <a:ext cx="1493649" cy="149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9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 descr="Image result for deep neural net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96844"/>
            <a:ext cx="9144000" cy="4703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667214"/>
            <a:ext cx="1493649" cy="14936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399"/>
            <a:ext cx="8839200" cy="1029630"/>
          </a:xfrm>
          <a:noFill/>
        </p:spPr>
        <p:txBody>
          <a:bodyPr/>
          <a:lstStyle/>
          <a:p>
            <a:r>
              <a:rPr lang="en-US" sz="4000" dirty="0" smtClean="0"/>
              <a:t>Deep</a:t>
            </a:r>
            <a:r>
              <a:rPr lang="en-US" dirty="0" smtClean="0"/>
              <a:t> Neural Network (DNN)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52400" y="6409899"/>
            <a:ext cx="8915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latin typeface="+mn-lt"/>
                <a:hlinkClick r:id="rId4"/>
              </a:rPr>
              <a:t>https://</a:t>
            </a:r>
            <a:r>
              <a:rPr lang="en-US" sz="2000" dirty="0" smtClean="0">
                <a:latin typeface="+mn-lt"/>
                <a:hlinkClick r:id="rId4"/>
              </a:rPr>
              <a:t>www.strong.io/blog/deep-neural-networks-go-to-the-movies</a:t>
            </a:r>
            <a:r>
              <a:rPr lang="en-US" sz="2000" dirty="0" smtClean="0">
                <a:latin typeface="+mn-lt"/>
              </a:rPr>
              <a:t> 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0680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24" y="1162636"/>
            <a:ext cx="8718351" cy="453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2606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Project?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15" y="1293060"/>
            <a:ext cx="9160030" cy="539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2703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for BB-03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4108882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2400" b="0" dirty="0" smtClean="0"/>
              <a:t>Please give an example of a shift-invariant linear system and show that it satisfies the requirements.</a:t>
            </a:r>
          </a:p>
          <a:p>
            <a:pPr>
              <a:buFont typeface="+mj-lt"/>
              <a:buAutoNum type="arabicPeriod"/>
            </a:pPr>
            <a:r>
              <a:rPr lang="en-US" sz="2400" b="0" dirty="0"/>
              <a:t>Please give an example of a </a:t>
            </a:r>
            <a:r>
              <a:rPr lang="en-US" sz="2400" b="0" dirty="0" smtClean="0"/>
              <a:t>linear </a:t>
            </a:r>
            <a:r>
              <a:rPr lang="en-US" sz="2400" b="0" dirty="0"/>
              <a:t>system and show that it satisfies </a:t>
            </a:r>
            <a:r>
              <a:rPr lang="en-US" sz="2400" b="0" dirty="0" smtClean="0"/>
              <a:t>additivity and homogeneity but it is not shift-invariant.</a:t>
            </a:r>
            <a:endParaRPr lang="en-US" sz="2400" b="0" dirty="0"/>
          </a:p>
          <a:p>
            <a:pPr>
              <a:buFont typeface="+mj-lt"/>
              <a:buAutoNum type="arabicPeriod"/>
            </a:pPr>
            <a:r>
              <a:rPr lang="en-US" sz="2400" b="0" dirty="0"/>
              <a:t>Please give an example of a </a:t>
            </a:r>
            <a:r>
              <a:rPr lang="en-US" sz="2400" b="0" dirty="0" smtClean="0"/>
              <a:t>nonlinear </a:t>
            </a:r>
            <a:r>
              <a:rPr lang="en-US" sz="2400" b="0" dirty="0"/>
              <a:t>system </a:t>
            </a:r>
            <a:r>
              <a:rPr lang="en-US" sz="2400" b="0" dirty="0" smtClean="0"/>
              <a:t>that satisfies neither </a:t>
            </a:r>
            <a:r>
              <a:rPr lang="en-US" sz="2400" b="0" dirty="0"/>
              <a:t>additivity and </a:t>
            </a:r>
            <a:r>
              <a:rPr lang="en-US" sz="2400" b="0" dirty="0" smtClean="0"/>
              <a:t>homogeneity.</a:t>
            </a:r>
            <a:endParaRPr lang="en-US" sz="2400" b="0" dirty="0"/>
          </a:p>
          <a:p>
            <a:pPr marL="0" indent="0">
              <a:buNone/>
            </a:pPr>
            <a:endParaRPr lang="en-US" sz="2400" b="0" dirty="0"/>
          </a:p>
          <a:p>
            <a:pPr marL="0" indent="0">
              <a:buNone/>
            </a:pPr>
            <a:r>
              <a:rPr lang="en-US" sz="2400" b="0" dirty="0" smtClean="0">
                <a:solidFill>
                  <a:srgbClr val="FF0000"/>
                </a:solidFill>
              </a:rPr>
              <a:t>Due date: One week from now (by midnight next Tue).  Please upload your MS word report to MLS.</a:t>
            </a:r>
            <a:endParaRPr lang="en-US" sz="2400" b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08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Function vs System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5082988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dirty="0" smtClean="0">
                <a:hlinkClick r:id="rId2"/>
              </a:rPr>
              <a:t>http://www.thefreedictionary.com/mathematical+function</a:t>
            </a:r>
            <a:endParaRPr lang="en-US" sz="2400" dirty="0" smtClean="0"/>
          </a:p>
          <a:p>
            <a:pPr marL="0" indent="0" algn="just">
              <a:buNone/>
            </a:pPr>
            <a:endParaRPr lang="en-US" sz="2400" b="0" dirty="0" smtClean="0"/>
          </a:p>
          <a:p>
            <a:pPr marL="0" indent="0" algn="just">
              <a:buNone/>
            </a:pPr>
            <a:r>
              <a:rPr lang="en-US" sz="2400" dirty="0" smtClean="0"/>
              <a:t>Function</a:t>
            </a:r>
            <a:r>
              <a:rPr lang="en-US" sz="2400" b="0" dirty="0" smtClean="0"/>
              <a:t> </a:t>
            </a:r>
            <a:r>
              <a:rPr lang="en-US" sz="2400" b="0" dirty="0"/>
              <a:t>– A mathematical relation such that each element of a given set (the domain of the function) is associated with an element of another set (the range of the function)</a:t>
            </a:r>
          </a:p>
          <a:p>
            <a:pPr marL="0" indent="0" algn="just">
              <a:buNone/>
            </a:pPr>
            <a:endParaRPr lang="en-US" sz="2400" b="0" dirty="0" smtClean="0"/>
          </a:p>
          <a:p>
            <a:pPr marL="0" indent="0" algn="just">
              <a:buNone/>
            </a:pPr>
            <a:r>
              <a:rPr lang="en-US" sz="2400" dirty="0" smtClean="0"/>
              <a:t>System</a:t>
            </a:r>
            <a:r>
              <a:rPr lang="en-US" sz="2400" b="0" dirty="0" smtClean="0"/>
              <a:t> </a:t>
            </a:r>
            <a:r>
              <a:rPr lang="en-US" sz="2400" b="0" dirty="0"/>
              <a:t>– A group of interacting, interrelated, or interdependent elements forming a complex whole: </a:t>
            </a:r>
          </a:p>
          <a:p>
            <a:pPr marL="0" indent="0" algn="just">
              <a:buNone/>
            </a:pPr>
            <a:r>
              <a:rPr lang="en-US" sz="2400" b="0" dirty="0" smtClean="0"/>
              <a:t>	a</a:t>
            </a:r>
            <a:r>
              <a:rPr lang="en-US" sz="2400" b="0" dirty="0"/>
              <a:t>. An organism as a whole,</a:t>
            </a:r>
          </a:p>
          <a:p>
            <a:pPr marL="0" indent="0" algn="just">
              <a:buNone/>
            </a:pPr>
            <a:r>
              <a:rPr lang="en-US" sz="2400" b="0" dirty="0" smtClean="0"/>
              <a:t>	b</a:t>
            </a:r>
            <a:r>
              <a:rPr lang="en-US" sz="2400" b="0" dirty="0"/>
              <a:t>. A group of </a:t>
            </a:r>
            <a:r>
              <a:rPr lang="en-US" sz="2400" b="0" dirty="0" smtClean="0"/>
              <a:t>physiologically</a:t>
            </a:r>
            <a:r>
              <a:rPr lang="en-US" sz="2400" b="0" dirty="0"/>
              <a:t> </a:t>
            </a:r>
            <a:r>
              <a:rPr lang="en-US" sz="2400" b="0" dirty="0" smtClean="0"/>
              <a:t>related</a:t>
            </a:r>
            <a:r>
              <a:rPr lang="en-US" sz="2400" b="0" dirty="0"/>
              <a:t> parts, </a:t>
            </a:r>
          </a:p>
          <a:p>
            <a:pPr marL="0" indent="0" algn="just">
              <a:buNone/>
            </a:pPr>
            <a:r>
              <a:rPr lang="en-US" sz="2400" b="0" dirty="0" smtClean="0"/>
              <a:t>	c</a:t>
            </a:r>
            <a:r>
              <a:rPr lang="en-US" sz="2400" b="0" dirty="0"/>
              <a:t>. A group of </a:t>
            </a:r>
            <a:r>
              <a:rPr lang="en-US" sz="2400" b="0" dirty="0" smtClean="0"/>
              <a:t>interacting</a:t>
            </a:r>
            <a:r>
              <a:rPr lang="en-US" sz="2400" b="0" dirty="0"/>
              <a:t> </a:t>
            </a:r>
            <a:r>
              <a:rPr lang="en-US" sz="2400" b="0" dirty="0" smtClean="0"/>
              <a:t>physical components</a:t>
            </a:r>
            <a:r>
              <a:rPr lang="en-US" sz="2400" b="0" dirty="0"/>
              <a:t>,</a:t>
            </a:r>
          </a:p>
          <a:p>
            <a:pPr marL="0" indent="0" algn="just">
              <a:buNone/>
            </a:pPr>
            <a:r>
              <a:rPr lang="en-US" sz="2400" b="0" dirty="0" smtClean="0"/>
              <a:t>	d</a:t>
            </a:r>
            <a:r>
              <a:rPr lang="en-US" sz="2400" b="0" dirty="0"/>
              <a:t>. A network of structures and </a:t>
            </a:r>
            <a:r>
              <a:rPr lang="en-US" sz="2400" b="0" dirty="0" smtClean="0"/>
              <a:t>channels</a:t>
            </a:r>
            <a:endParaRPr lang="en-US" sz="2400" b="0" dirty="0"/>
          </a:p>
          <a:p>
            <a:pPr marL="0" indent="0" algn="just">
              <a:buNone/>
            </a:pPr>
            <a:endParaRPr lang="en-US" sz="2400" b="0" dirty="0" smtClean="0"/>
          </a:p>
        </p:txBody>
      </p:sp>
    </p:spTree>
    <p:extLst>
      <p:ext uri="{BB962C8B-B14F-4D97-AF65-F5344CB8AC3E}">
        <p14:creationId xmlns:p14="http://schemas.microsoft.com/office/powerpoint/2010/main" val="141213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Function</a:t>
            </a:r>
            <a:endParaRPr lang="en-US" sz="4000" dirty="0"/>
          </a:p>
        </p:txBody>
      </p:sp>
      <p:sp>
        <p:nvSpPr>
          <p:cNvPr id="5" name="Chord 4"/>
          <p:cNvSpPr/>
          <p:nvPr/>
        </p:nvSpPr>
        <p:spPr bwMode="auto">
          <a:xfrm>
            <a:off x="1138518" y="2617694"/>
            <a:ext cx="2393577" cy="2339788"/>
          </a:xfrm>
          <a:prstGeom prst="chord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6" name="Teardrop 5"/>
          <p:cNvSpPr/>
          <p:nvPr/>
        </p:nvSpPr>
        <p:spPr bwMode="auto">
          <a:xfrm>
            <a:off x="5172635" y="2680444"/>
            <a:ext cx="2671483" cy="2662517"/>
          </a:xfrm>
          <a:prstGeom prst="teardrop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7" name="Curved Up Arrow 6"/>
          <p:cNvSpPr/>
          <p:nvPr/>
        </p:nvSpPr>
        <p:spPr bwMode="auto">
          <a:xfrm flipV="1">
            <a:off x="2008096" y="1913962"/>
            <a:ext cx="5208493" cy="2034989"/>
          </a:xfrm>
          <a:prstGeom prst="curvedUpArrow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8" name="Title 1"/>
          <p:cNvSpPr txBox="1">
            <a:spLocks/>
          </p:cNvSpPr>
          <p:nvPr/>
        </p:nvSpPr>
        <p:spPr bwMode="auto">
          <a:xfrm>
            <a:off x="1138518" y="1851210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FF0000"/>
                </a:solidFill>
              </a:rPr>
              <a:t>Domain</a:t>
            </a:r>
            <a:endParaRPr lang="en-US" sz="2800" kern="0" dirty="0">
              <a:solidFill>
                <a:srgbClr val="FF0000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6347013" y="1851210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sz="2800" kern="0" dirty="0" smtClean="0">
                <a:solidFill>
                  <a:srgbClr val="00B050"/>
                </a:solidFill>
              </a:rPr>
              <a:t>Range</a:t>
            </a:r>
            <a:endParaRPr lang="en-US" sz="2800" kern="0" dirty="0">
              <a:solidFill>
                <a:srgbClr val="00B050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3393146" y="1931889"/>
            <a:ext cx="1936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r>
              <a:rPr lang="en-US" sz="2800" kern="0" dirty="0" smtClean="0">
                <a:solidFill>
                  <a:srgbClr val="0000FF"/>
                </a:solidFill>
              </a:rPr>
              <a:t>Map</a:t>
            </a:r>
            <a:endParaRPr lang="en-US" sz="2800" kern="0" dirty="0">
              <a:solidFill>
                <a:srgbClr val="0000FF"/>
              </a:solidFill>
            </a:endParaRPr>
          </a:p>
        </p:txBody>
      </p:sp>
      <p:sp>
        <p:nvSpPr>
          <p:cNvPr id="12" name="5-Point Star 11"/>
          <p:cNvSpPr/>
          <p:nvPr/>
        </p:nvSpPr>
        <p:spPr bwMode="auto">
          <a:xfrm>
            <a:off x="6436660" y="4010583"/>
            <a:ext cx="540126" cy="540126"/>
          </a:xfrm>
          <a:prstGeom prst="star5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sp>
        <p:nvSpPr>
          <p:cNvPr id="13" name="Rectangle 12"/>
          <p:cNvSpPr/>
          <p:nvPr/>
        </p:nvSpPr>
        <p:spPr bwMode="auto">
          <a:xfrm>
            <a:off x="2079811" y="4011702"/>
            <a:ext cx="358588" cy="358588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err="1" smtClean="0"/>
          </a:p>
        </p:txBody>
      </p:sp>
      <p:pic>
        <p:nvPicPr>
          <p:cNvPr id="11" name="Picture 10" descr="http://www.magic-emoji.com/emoji/images/83_emoji_iphone_black_diamond_sui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092829" y="4550709"/>
            <a:ext cx="2476500" cy="247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218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https://i.stack.imgur.com/jiYoj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582" y="865090"/>
            <a:ext cx="4267199" cy="3200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Examples</a:t>
            </a:r>
            <a:endParaRPr lang="en-US" sz="4000" dirty="0"/>
          </a:p>
        </p:txBody>
      </p:sp>
      <p:pic>
        <p:nvPicPr>
          <p:cNvPr id="24580" name="Picture 4" descr="https://www.mathworks.com/matlabcentral/mlc-downloads/downloads/submissions/35214/versions/4/screensho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722" y="996948"/>
            <a:ext cx="3747247" cy="2810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2" name="Picture 6" descr="https://www.mathworks.com/matlabcentral/mlc-downloads/downloads/submissions/4372/versions/1/screensho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208" y="4047559"/>
            <a:ext cx="3053917" cy="2666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42" y="4259964"/>
            <a:ext cx="3424517" cy="194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001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Taylor Expansion</a:t>
            </a:r>
            <a:endParaRPr lang="en-US" sz="4000" dirty="0"/>
          </a:p>
        </p:txBody>
      </p:sp>
      <p:pic>
        <p:nvPicPr>
          <p:cNvPr id="5122" name="Picture 2" descr="http://www.sosmath.com/calculus/tayser/tayser01/img5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6" y="1501245"/>
            <a:ext cx="7812361" cy="2312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4918" y="3813704"/>
            <a:ext cx="4309533" cy="244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244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Function</a:t>
            </a:r>
            <a:endParaRPr lang="en-US" dirty="0"/>
          </a:p>
        </p:txBody>
      </p:sp>
      <p:pic>
        <p:nvPicPr>
          <p:cNvPr id="33815" name="Picture 23" descr="https://mayitzintli.files.wordpress.com/2013/07/planes-intersect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425" y="2524125"/>
            <a:ext cx="5743575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116683"/>
            <a:ext cx="5198057" cy="390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05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800" dirty="0" err="1" smtClean="0"/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1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800" dirty="0" err="1" smtClean="0"/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1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Designs\Azure.pot</Template>
  <TotalTime>4694</TotalTime>
  <Words>875</Words>
  <Application>Microsoft Office PowerPoint</Application>
  <PresentationFormat>On-screen Show (4:3)</PresentationFormat>
  <Paragraphs>254</Paragraphs>
  <Slides>41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1" baseType="lpstr">
      <vt:lpstr>ＭＳ Ｐゴシック</vt:lpstr>
      <vt:lpstr>Arial</vt:lpstr>
      <vt:lpstr>Calibri</vt:lpstr>
      <vt:lpstr>Cambria Math</vt:lpstr>
      <vt:lpstr>Garamond</vt:lpstr>
      <vt:lpstr>Times</vt:lpstr>
      <vt:lpstr>Times New Roman</vt:lpstr>
      <vt:lpstr>Blank Presentation</vt:lpstr>
      <vt:lpstr>1_Blank Presentation</vt:lpstr>
      <vt:lpstr>Equation</vt:lpstr>
      <vt:lpstr>PowerPoint Presentation</vt:lpstr>
      <vt:lpstr>PowerPoint Presentation</vt:lpstr>
      <vt:lpstr>Syllabus Spring 2018</vt:lpstr>
      <vt:lpstr>Outline</vt:lpstr>
      <vt:lpstr>Function vs System</vt:lpstr>
      <vt:lpstr>Function</vt:lpstr>
      <vt:lpstr>Examples</vt:lpstr>
      <vt:lpstr>Taylor Expansion</vt:lpstr>
      <vt:lpstr>Linear Function</vt:lpstr>
      <vt:lpstr>System</vt:lpstr>
      <vt:lpstr>Measurement System</vt:lpstr>
      <vt:lpstr>Imaging System</vt:lpstr>
      <vt:lpstr>Control System</vt:lpstr>
      <vt:lpstr>Robotic System</vt:lpstr>
      <vt:lpstr>Neurological System</vt:lpstr>
      <vt:lpstr>Human System</vt:lpstr>
      <vt:lpstr>Robot &amp; Human</vt:lpstr>
      <vt:lpstr>Linear System</vt:lpstr>
      <vt:lpstr>PowerPoint Presentation</vt:lpstr>
      <vt:lpstr>PowerPoint Presentation</vt:lpstr>
      <vt:lpstr>Quiz: Linear or Not?</vt:lpstr>
      <vt:lpstr>Additivity &amp; Homogeneity</vt:lpstr>
      <vt:lpstr>Equivalence in the Continuous Case</vt:lpstr>
      <vt:lpstr>Independence of Homogeneity</vt:lpstr>
      <vt:lpstr>Independence of Additivity</vt:lpstr>
      <vt:lpstr>Recap!</vt:lpstr>
      <vt:lpstr>Relative Linearity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Shift Invariability</vt:lpstr>
      <vt:lpstr>Non-linear System</vt:lpstr>
      <vt:lpstr>Logistic Map</vt:lpstr>
      <vt:lpstr>Chaotic Behavior</vt:lpstr>
      <vt:lpstr>Biological &amp; Artificial Neurons</vt:lpstr>
      <vt:lpstr>Deep Neural Network (DNN)</vt:lpstr>
      <vt:lpstr>Class Project?</vt:lpstr>
      <vt:lpstr>Homework for BB-03</vt:lpstr>
    </vt:vector>
  </TitlesOfParts>
  <Company>ART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xintes</dc:creator>
  <cp:lastModifiedBy>Wang, Ge</cp:lastModifiedBy>
  <cp:revision>331</cp:revision>
  <cp:lastPrinted>2012-08-27T14:05:30Z</cp:lastPrinted>
  <dcterms:created xsi:type="dcterms:W3CDTF">2006-11-16T21:02:09Z</dcterms:created>
  <dcterms:modified xsi:type="dcterms:W3CDTF">2018-01-23T19:44:02Z</dcterms:modified>
</cp:coreProperties>
</file>

<file path=docProps/thumbnail.jpeg>
</file>